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1" r:id="rId5"/>
    <p:sldId id="266" r:id="rId6"/>
    <p:sldId id="270" r:id="rId7"/>
    <p:sldId id="259" r:id="rId8"/>
    <p:sldId id="260" r:id="rId9"/>
    <p:sldId id="261" r:id="rId10"/>
    <p:sldId id="262" r:id="rId11"/>
    <p:sldId id="271" r:id="rId12"/>
    <p:sldId id="272" r:id="rId13"/>
    <p:sldId id="273" r:id="rId14"/>
    <p:sldId id="274" r:id="rId15"/>
    <p:sldId id="275" r:id="rId16"/>
    <p:sldId id="276" r:id="rId17"/>
    <p:sldId id="277" r:id="rId18"/>
    <p:sldId id="279" r:id="rId19"/>
    <p:sldId id="280" r:id="rId20"/>
    <p:sldId id="263" r:id="rId21"/>
    <p:sldId id="278" r:id="rId22"/>
    <p:sldId id="265" r:id="rId23"/>
    <p:sldId id="268" r:id="rId24"/>
    <p:sldId id="267" r:id="rId25"/>
    <p:sldId id="269"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0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203012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93767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357698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139296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28128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119197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172705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230653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393523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315081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FC228-6280-B244-BA80-4BEF15E6F0ED}"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327519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FC228-6280-B244-BA80-4BEF15E6F0ED}" type="datetimeFigureOut">
              <a:rPr lang="en-US" smtClean="0"/>
              <a:pPr/>
              <a:t>2/28/2020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7B24E-C432-1548-BBB5-7A3D3898E69F}" type="slidenum">
              <a:rPr lang="en-US" smtClean="0"/>
              <a:pPr/>
              <a:t>‹#›</a:t>
            </a:fld>
            <a:endParaRPr lang="en-US" dirty="0"/>
          </a:p>
        </p:txBody>
      </p:sp>
    </p:spTree>
    <p:extLst>
      <p:ext uri="{BB962C8B-B14F-4D97-AF65-F5344CB8AC3E}">
        <p14:creationId xmlns:p14="http://schemas.microsoft.com/office/powerpoint/2010/main" val="46314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5887" y="2061713"/>
            <a:ext cx="6547449" cy="1754326"/>
          </a:xfrm>
          <a:prstGeom prst="rect">
            <a:avLst/>
          </a:prstGeom>
          <a:noFill/>
        </p:spPr>
        <p:txBody>
          <a:bodyPr wrap="square" rtlCol="0">
            <a:spAutoFit/>
          </a:bodyPr>
          <a:lstStyle/>
          <a:p>
            <a:pPr algn="ctr"/>
            <a:r>
              <a:rPr lang="en-US" sz="3600" b="1" dirty="0"/>
              <a:t>Welcome!</a:t>
            </a:r>
          </a:p>
          <a:p>
            <a:pPr algn="ctr"/>
            <a:endParaRPr lang="en-US" sz="2400" b="1" dirty="0"/>
          </a:p>
          <a:p>
            <a:pPr algn="ctr"/>
            <a:r>
              <a:rPr lang="en-US" sz="2400" b="1" dirty="0"/>
              <a:t>How to conduct an effective performance appraisal.</a:t>
            </a:r>
          </a:p>
        </p:txBody>
      </p:sp>
    </p:spTree>
    <p:extLst>
      <p:ext uri="{BB962C8B-B14F-4D97-AF65-F5344CB8AC3E}">
        <p14:creationId xmlns:p14="http://schemas.microsoft.com/office/powerpoint/2010/main" val="422522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203" y="1604513"/>
            <a:ext cx="6271404" cy="646331"/>
          </a:xfrm>
          <a:prstGeom prst="rect">
            <a:avLst/>
          </a:prstGeom>
          <a:noFill/>
        </p:spPr>
        <p:txBody>
          <a:bodyPr wrap="square" rtlCol="0">
            <a:spAutoFit/>
          </a:bodyPr>
          <a:lstStyle/>
          <a:p>
            <a:pPr algn="ctr"/>
            <a:r>
              <a:rPr lang="en-US" sz="3600" b="1" dirty="0"/>
              <a:t>Guiding Principles</a:t>
            </a:r>
          </a:p>
        </p:txBody>
      </p:sp>
      <p:sp>
        <p:nvSpPr>
          <p:cNvPr id="3" name="TextBox 2"/>
          <p:cNvSpPr txBox="1"/>
          <p:nvPr/>
        </p:nvSpPr>
        <p:spPr>
          <a:xfrm>
            <a:off x="785004" y="2250844"/>
            <a:ext cx="7884543" cy="2308324"/>
          </a:xfrm>
          <a:prstGeom prst="rect">
            <a:avLst/>
          </a:prstGeom>
          <a:noFill/>
        </p:spPr>
        <p:txBody>
          <a:bodyPr wrap="square" rtlCol="0">
            <a:spAutoFit/>
          </a:bodyPr>
          <a:lstStyle/>
          <a:p>
            <a:pPr>
              <a:buFont typeface="Arial" pitchFamily="34" charset="0"/>
              <a:buChar char="•"/>
            </a:pPr>
            <a:r>
              <a:rPr lang="en-US" dirty="0"/>
              <a:t>  Assess the whole assessment period.</a:t>
            </a:r>
          </a:p>
          <a:p>
            <a:pPr>
              <a:buFont typeface="Arial" pitchFamily="34" charset="0"/>
              <a:buChar char="•"/>
            </a:pPr>
            <a:r>
              <a:rPr lang="en-US" dirty="0"/>
              <a:t>  Provide specific examples.</a:t>
            </a:r>
          </a:p>
          <a:p>
            <a:pPr>
              <a:buFont typeface="Arial" pitchFamily="34" charset="0"/>
              <a:buChar char="•"/>
            </a:pPr>
            <a:r>
              <a:rPr lang="en-US" dirty="0"/>
              <a:t>  Offer constructive feedback.</a:t>
            </a:r>
          </a:p>
          <a:p>
            <a:pPr>
              <a:buFont typeface="Arial" pitchFamily="34" charset="0"/>
              <a:buChar char="•"/>
            </a:pPr>
            <a:r>
              <a:rPr lang="en-US" dirty="0"/>
              <a:t>  Ensure employees aren’t hearing feedback for the first time in a review setting.</a:t>
            </a:r>
          </a:p>
          <a:p>
            <a:pPr>
              <a:buFont typeface="Arial" pitchFamily="34" charset="0"/>
              <a:buChar char="•"/>
            </a:pPr>
            <a:r>
              <a:rPr lang="en-US" dirty="0"/>
              <a:t>  Leverage information, such as reports, feedback, etc.</a:t>
            </a:r>
          </a:p>
          <a:p>
            <a:pPr>
              <a:buFont typeface="Arial" pitchFamily="34" charset="0"/>
              <a:buChar char="•"/>
            </a:pPr>
            <a:r>
              <a:rPr lang="en-US" dirty="0"/>
              <a:t>  Be fair and consistent.</a:t>
            </a:r>
          </a:p>
          <a:p>
            <a:pPr>
              <a:buFont typeface="Arial" pitchFamily="34" charset="0"/>
              <a:buChar char="•"/>
            </a:pPr>
            <a:r>
              <a:rPr lang="en-US" dirty="0"/>
              <a:t>  Be open and honest.</a:t>
            </a:r>
          </a:p>
          <a:p>
            <a:pPr>
              <a:buFont typeface="Arial" pitchFamily="34" charset="0"/>
              <a:buChar char="•"/>
            </a:pPr>
            <a:r>
              <a:rPr lang="en-US" dirty="0"/>
              <a:t>  Create an environment of sharing.</a:t>
            </a:r>
          </a:p>
        </p:txBody>
      </p:sp>
    </p:spTree>
    <p:extLst>
      <p:ext uri="{BB962C8B-B14F-4D97-AF65-F5344CB8AC3E}">
        <p14:creationId xmlns:p14="http://schemas.microsoft.com/office/powerpoint/2010/main" val="422522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423358"/>
            <a:ext cx="7349706" cy="646331"/>
          </a:xfrm>
          <a:prstGeom prst="rect">
            <a:avLst/>
          </a:prstGeom>
          <a:noFill/>
        </p:spPr>
        <p:txBody>
          <a:bodyPr wrap="square" rtlCol="0">
            <a:spAutoFit/>
          </a:bodyPr>
          <a:lstStyle/>
          <a:p>
            <a:pPr algn="ctr"/>
            <a:r>
              <a:rPr lang="en-US" sz="3600" dirty="0"/>
              <a:t>Tip # 1 </a:t>
            </a:r>
          </a:p>
        </p:txBody>
      </p:sp>
      <p:sp>
        <p:nvSpPr>
          <p:cNvPr id="4" name="TextBox 3"/>
          <p:cNvSpPr txBox="1"/>
          <p:nvPr/>
        </p:nvSpPr>
        <p:spPr>
          <a:xfrm>
            <a:off x="845389" y="2363637"/>
            <a:ext cx="7668883" cy="3416320"/>
          </a:xfrm>
          <a:prstGeom prst="rect">
            <a:avLst/>
          </a:prstGeom>
          <a:noFill/>
        </p:spPr>
        <p:txBody>
          <a:bodyPr wrap="square" rtlCol="0">
            <a:spAutoFit/>
          </a:bodyPr>
          <a:lstStyle/>
          <a:p>
            <a:r>
              <a:rPr lang="en-US" b="1" dirty="0"/>
              <a:t>Use performance logs to simplify writing.</a:t>
            </a:r>
          </a:p>
          <a:p>
            <a:endParaRPr lang="en-US" dirty="0"/>
          </a:p>
          <a:p>
            <a:pPr lvl="1"/>
            <a:r>
              <a:rPr lang="en-US" dirty="0"/>
              <a:t>If you’re relying solely on your memory when writing employee reviews, you’re making employee performance evaluations far more difficult than necessary. That’s why it’s best to institute a simple recording system to document employee performance before writing employee reviews.  This also allows you to capture those milestones that are important to the overall performance of the employee.</a:t>
            </a:r>
          </a:p>
          <a:p>
            <a:pPr lvl="1"/>
            <a:endParaRPr lang="en-US" dirty="0"/>
          </a:p>
          <a:p>
            <a:pPr lvl="1"/>
            <a:r>
              <a:rPr lang="en-US" dirty="0"/>
              <a:t>The most useful, easy-to-implement way is to create and maintain a log for each employee. Performance logs don't need to be complicated or sophisticated. They can simply be paper files in a folder or computer files.</a:t>
            </a:r>
          </a:p>
        </p:txBody>
      </p:sp>
    </p:spTree>
    <p:extLst>
      <p:ext uri="{BB962C8B-B14F-4D97-AF65-F5344CB8AC3E}">
        <p14:creationId xmlns:p14="http://schemas.microsoft.com/office/powerpoint/2010/main" val="422522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2 </a:t>
            </a:r>
          </a:p>
        </p:txBody>
      </p:sp>
      <p:sp>
        <p:nvSpPr>
          <p:cNvPr id="4" name="TextBox 3"/>
          <p:cNvSpPr txBox="1"/>
          <p:nvPr/>
        </p:nvSpPr>
        <p:spPr>
          <a:xfrm>
            <a:off x="448574" y="1785018"/>
            <a:ext cx="8488391" cy="4524315"/>
          </a:xfrm>
          <a:prstGeom prst="rect">
            <a:avLst/>
          </a:prstGeom>
          <a:noFill/>
        </p:spPr>
        <p:txBody>
          <a:bodyPr wrap="square" rtlCol="0">
            <a:spAutoFit/>
          </a:bodyPr>
          <a:lstStyle/>
          <a:p>
            <a:r>
              <a:rPr lang="en-US" b="1" dirty="0"/>
              <a:t>Conduct a positive, valuable employee performance evaluation even when problems may exist.</a:t>
            </a:r>
            <a:endParaRPr lang="en-US" dirty="0"/>
          </a:p>
          <a:p>
            <a:endParaRPr lang="en-US" dirty="0"/>
          </a:p>
          <a:p>
            <a:pPr lvl="1"/>
            <a:r>
              <a:rPr lang="en-US" dirty="0"/>
              <a:t>When conducting an employee performance evaluation, and there are problems you’ve observed with the employee’s performance, address each problem individually and don’t bring up a new problem until you’ve thoroughly discussed the current one. Use the following framework to discuss each problem:</a:t>
            </a:r>
          </a:p>
          <a:p>
            <a:pPr lvl="1"/>
            <a:br>
              <a:rPr lang="en-US" dirty="0"/>
            </a:br>
            <a:r>
              <a:rPr lang="en-US" dirty="0"/>
              <a:t>	• Describe the performance problem.</a:t>
            </a:r>
            <a:br>
              <a:rPr lang="en-US" dirty="0"/>
            </a:br>
            <a:r>
              <a:rPr lang="en-US" dirty="0"/>
              <a:t>	• Reinforce performance standards.</a:t>
            </a:r>
            <a:br>
              <a:rPr lang="en-US" dirty="0"/>
            </a:br>
            <a:r>
              <a:rPr lang="en-US" dirty="0"/>
              <a:t>	• Develop a plan for improvement.</a:t>
            </a:r>
            <a:br>
              <a:rPr lang="en-US" dirty="0"/>
            </a:br>
            <a:r>
              <a:rPr lang="en-US" dirty="0"/>
              <a:t>	• Offer your help.</a:t>
            </a:r>
            <a:br>
              <a:rPr lang="en-US" dirty="0"/>
            </a:br>
            <a:r>
              <a:rPr lang="en-US" dirty="0"/>
              <a:t>	• Emphasize potential.</a:t>
            </a:r>
          </a:p>
          <a:p>
            <a:pPr lvl="1">
              <a:buFont typeface="Arial" pitchFamily="34" charset="0"/>
              <a:buChar char="•"/>
            </a:pPr>
            <a:endParaRPr lang="en-US" dirty="0"/>
          </a:p>
          <a:p>
            <a:pPr lvl="1"/>
            <a:r>
              <a:rPr lang="en-US" dirty="0">
                <a:solidFill>
                  <a:srgbClr val="FF0000"/>
                </a:solidFill>
              </a:rPr>
              <a:t>Remember:  An employee should not be hearing of problems for the first time in a review setting.</a:t>
            </a:r>
          </a:p>
        </p:txBody>
      </p:sp>
    </p:spTree>
    <p:extLst>
      <p:ext uri="{BB962C8B-B14F-4D97-AF65-F5344CB8AC3E}">
        <p14:creationId xmlns:p14="http://schemas.microsoft.com/office/powerpoint/2010/main" val="422522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3 </a:t>
            </a:r>
          </a:p>
        </p:txBody>
      </p:sp>
      <p:sp>
        <p:nvSpPr>
          <p:cNvPr id="4" name="TextBox 3"/>
          <p:cNvSpPr txBox="1"/>
          <p:nvPr/>
        </p:nvSpPr>
        <p:spPr>
          <a:xfrm>
            <a:off x="845389" y="1639019"/>
            <a:ext cx="7668883" cy="5355312"/>
          </a:xfrm>
          <a:prstGeom prst="rect">
            <a:avLst/>
          </a:prstGeom>
          <a:noFill/>
        </p:spPr>
        <p:txBody>
          <a:bodyPr wrap="square" rtlCol="0">
            <a:spAutoFit/>
          </a:bodyPr>
          <a:lstStyle/>
          <a:p>
            <a:endParaRPr lang="en-US" b="1" dirty="0"/>
          </a:p>
          <a:p>
            <a:endParaRPr lang="en-US" b="1" dirty="0"/>
          </a:p>
          <a:p>
            <a:r>
              <a:rPr lang="en-US" b="1" dirty="0"/>
              <a:t>Turn a negative into a positive</a:t>
            </a:r>
            <a:endParaRPr lang="en-US" dirty="0"/>
          </a:p>
          <a:p>
            <a:pPr>
              <a:buFont typeface="Arial" pitchFamily="34" charset="0"/>
              <a:buChar char="•"/>
            </a:pPr>
            <a:endParaRPr lang="en-US" b="1" dirty="0"/>
          </a:p>
          <a:p>
            <a:r>
              <a:rPr lang="en-US" dirty="0"/>
              <a:t>During performance reviews, use clear, nonjudgmental language that focuses on results and behavior. Notice the positive and negative aspects of these statements:</a:t>
            </a:r>
            <a:br>
              <a:rPr lang="en-US" dirty="0"/>
            </a:br>
            <a:endParaRPr lang="en-US" dirty="0"/>
          </a:p>
          <a:p>
            <a:r>
              <a:rPr lang="en-US" b="1" dirty="0"/>
              <a:t>Examples:</a:t>
            </a:r>
          </a:p>
          <a:p>
            <a:r>
              <a:rPr lang="en-US" dirty="0"/>
              <a:t>• “Your work has been of poor quality lately.” (</a:t>
            </a:r>
            <a:r>
              <a:rPr lang="en-US" i="1" dirty="0"/>
              <a:t>Negative:</a:t>
            </a:r>
            <a:r>
              <a:rPr lang="en-US" dirty="0"/>
              <a:t> too vague)</a:t>
            </a:r>
            <a:br>
              <a:rPr lang="en-US" dirty="0"/>
            </a:br>
            <a:r>
              <a:rPr lang="en-US" dirty="0"/>
              <a:t>• “Your last three reports contained an unacceptable number of statistical errors.” (</a:t>
            </a:r>
            <a:r>
              <a:rPr lang="en-US" i="1" dirty="0"/>
              <a:t>Positive:</a:t>
            </a:r>
            <a:r>
              <a:rPr lang="en-US" dirty="0"/>
              <a:t> cites specifics)</a:t>
            </a:r>
            <a:br>
              <a:rPr lang="en-US" dirty="0"/>
            </a:br>
            <a:br>
              <a:rPr lang="en-US" dirty="0"/>
            </a:br>
            <a:r>
              <a:rPr lang="en-US" dirty="0"/>
              <a:t>• “You’re not producing quality work.” (</a:t>
            </a:r>
            <a:r>
              <a:rPr lang="en-US" i="1" dirty="0"/>
              <a:t>Negative: </a:t>
            </a:r>
            <a:r>
              <a:rPr lang="en-US" dirty="0"/>
              <a:t>focuses on the person, not on performance)</a:t>
            </a:r>
            <a:br>
              <a:rPr lang="en-US" dirty="0"/>
            </a:br>
            <a:r>
              <a:rPr lang="en-US" dirty="0"/>
              <a:t>• “I know you’re capable of producing more accurate work.” (</a:t>
            </a:r>
            <a:r>
              <a:rPr lang="en-US" i="1" dirty="0"/>
              <a:t>Positive:</a:t>
            </a:r>
            <a:r>
              <a:rPr lang="en-US" dirty="0"/>
              <a:t> reaffirms confidence in employee’s abilities)</a:t>
            </a:r>
            <a:br>
              <a:rPr lang="en-US" dirty="0"/>
            </a:br>
            <a:br>
              <a:rPr lang="en-US" dirty="0"/>
            </a:br>
            <a:endParaRPr lang="en-US" dirty="0">
              <a:solidFill>
                <a:srgbClr val="FF0000"/>
              </a:solidFill>
            </a:endParaRPr>
          </a:p>
        </p:txBody>
      </p:sp>
      <p:pic>
        <p:nvPicPr>
          <p:cNvPr id="11266" name="Picture 2" descr="C:\Users\htwoguns\AppData\Local\Microsoft\Windows\Temporary Internet Files\Content.IE5\MGPQQMU7\positivity-is-key-364x245[1].jpg"/>
          <p:cNvPicPr>
            <a:picLocks noChangeAspect="1" noChangeArrowheads="1"/>
          </p:cNvPicPr>
          <p:nvPr/>
        </p:nvPicPr>
        <p:blipFill>
          <a:blip r:embed="rId2"/>
          <a:srcRect/>
          <a:stretch>
            <a:fillRect/>
          </a:stretch>
        </p:blipFill>
        <p:spPr bwMode="auto">
          <a:xfrm>
            <a:off x="6041449" y="1323505"/>
            <a:ext cx="2861012" cy="1440611"/>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4 </a:t>
            </a:r>
          </a:p>
        </p:txBody>
      </p:sp>
      <p:sp>
        <p:nvSpPr>
          <p:cNvPr id="4" name="TextBox 3"/>
          <p:cNvSpPr txBox="1"/>
          <p:nvPr/>
        </p:nvSpPr>
        <p:spPr>
          <a:xfrm>
            <a:off x="845389" y="1785018"/>
            <a:ext cx="7668883" cy="5632311"/>
          </a:xfrm>
          <a:prstGeom prst="rect">
            <a:avLst/>
          </a:prstGeom>
          <a:noFill/>
        </p:spPr>
        <p:txBody>
          <a:bodyPr wrap="square" rtlCol="0">
            <a:spAutoFit/>
          </a:bodyPr>
          <a:lstStyle/>
          <a:p>
            <a:r>
              <a:rPr lang="en-US" b="1" dirty="0"/>
              <a:t>Measure an employee’s ‘intangible’ traits</a:t>
            </a:r>
          </a:p>
          <a:p>
            <a:endParaRPr lang="en-US" b="1" dirty="0"/>
          </a:p>
          <a:p>
            <a:r>
              <a:rPr lang="en-US" dirty="0"/>
              <a:t>When writing employee reviews, leaders are typically called upon to evaluate employees on the basis of intangible factors, such as cooperativeness, dependability and judgment. The higher up the organizational chart, the more important those traits become. </a:t>
            </a:r>
            <a:br>
              <a:rPr lang="en-US" dirty="0"/>
            </a:br>
            <a:br>
              <a:rPr lang="en-US" dirty="0"/>
            </a:br>
            <a:r>
              <a:rPr lang="en-US" dirty="0"/>
              <a:t>Follow two guidelines when addressing intangible traits:</a:t>
            </a:r>
            <a:br>
              <a:rPr lang="en-US" dirty="0"/>
            </a:br>
            <a:r>
              <a:rPr lang="en-US" dirty="0"/>
              <a:t>1. Match traits to the job.</a:t>
            </a:r>
            <a:br>
              <a:rPr lang="en-US" dirty="0"/>
            </a:br>
            <a:r>
              <a:rPr lang="en-US" dirty="0"/>
              <a:t>2. Match traits to behavior.</a:t>
            </a:r>
            <a:br>
              <a:rPr lang="en-US" dirty="0"/>
            </a:br>
            <a:br>
              <a:rPr lang="en-US" dirty="0"/>
            </a:br>
            <a:r>
              <a:rPr lang="en-US" dirty="0"/>
              <a:t>You can’t help being subjective when evaluating intangible factors. But you can avoid bias by focusing on concrete examples of instances in which the employee displayed positive or negative behavior regarding a particular trait.</a:t>
            </a:r>
          </a:p>
          <a:p>
            <a:endParaRPr lang="en-US" dirty="0"/>
          </a:p>
          <a:p>
            <a:r>
              <a:rPr lang="en-US" b="1" dirty="0"/>
              <a:t>Example:</a:t>
            </a:r>
          </a:p>
          <a:p>
            <a:r>
              <a:rPr lang="en-US" dirty="0"/>
              <a:t>You have demonstrated dependability by not having any missed time this year.</a:t>
            </a:r>
            <a:br>
              <a:rPr lang="en-US" dirty="0"/>
            </a:br>
            <a:br>
              <a:rPr lang="en-US" dirty="0"/>
            </a:br>
            <a:br>
              <a:rPr lang="en-US" dirty="0"/>
            </a:br>
            <a:endParaRPr lang="en-US" dirty="0">
              <a:solidFill>
                <a:srgbClr val="FF0000"/>
              </a:solidFill>
            </a:endParaRPr>
          </a:p>
        </p:txBody>
      </p:sp>
    </p:spTree>
    <p:extLst>
      <p:ext uri="{BB962C8B-B14F-4D97-AF65-F5344CB8AC3E}">
        <p14:creationId xmlns:p14="http://schemas.microsoft.com/office/powerpoint/2010/main" val="422522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5 </a:t>
            </a:r>
          </a:p>
        </p:txBody>
      </p:sp>
      <p:sp>
        <p:nvSpPr>
          <p:cNvPr id="4" name="TextBox 3"/>
          <p:cNvSpPr txBox="1"/>
          <p:nvPr/>
        </p:nvSpPr>
        <p:spPr>
          <a:xfrm>
            <a:off x="845389" y="1785018"/>
            <a:ext cx="7668883" cy="6186309"/>
          </a:xfrm>
          <a:prstGeom prst="rect">
            <a:avLst/>
          </a:prstGeom>
          <a:noFill/>
        </p:spPr>
        <p:txBody>
          <a:bodyPr wrap="square" rtlCol="0">
            <a:spAutoFit/>
          </a:bodyPr>
          <a:lstStyle/>
          <a:p>
            <a:r>
              <a:rPr lang="en-US" b="1" dirty="0"/>
              <a:t>Avoid sabotaging phrases</a:t>
            </a:r>
          </a:p>
          <a:p>
            <a:endParaRPr lang="en-US" b="1" dirty="0"/>
          </a:p>
          <a:p>
            <a:r>
              <a:rPr lang="en-US" dirty="0"/>
              <a:t>When you discuss an employee performance evaluation, beware of using common phrases that can unintentionally communicate the wrong message, or come across as too negative or personal.</a:t>
            </a:r>
            <a:br>
              <a:rPr lang="en-US" dirty="0"/>
            </a:br>
            <a:br>
              <a:rPr lang="en-US" dirty="0"/>
            </a:br>
            <a:r>
              <a:rPr lang="en-US" dirty="0"/>
              <a:t>Certain phrases can kill employee morale, weaken productivity or open up the organization to a discrimination lawsuit.</a:t>
            </a:r>
            <a:br>
              <a:rPr lang="en-US" dirty="0"/>
            </a:br>
            <a:br>
              <a:rPr lang="en-US" dirty="0"/>
            </a:br>
            <a:r>
              <a:rPr lang="en-US" dirty="0"/>
              <a:t>Your goal in writing performance reviews is to help shape employees’ performance without becoming sidetracked by anger, emotion or fear of conflict. </a:t>
            </a:r>
          </a:p>
          <a:p>
            <a:endParaRPr lang="en-US" dirty="0"/>
          </a:p>
          <a:p>
            <a:r>
              <a:rPr lang="en-US" b="1" dirty="0"/>
              <a:t>Examples:</a:t>
            </a:r>
          </a:p>
          <a:p>
            <a:pPr>
              <a:buFont typeface="Arial" pitchFamily="34" charset="0"/>
              <a:buChar char="•"/>
            </a:pPr>
            <a:r>
              <a:rPr lang="en-US" dirty="0"/>
              <a:t>  You always….</a:t>
            </a:r>
          </a:p>
          <a:p>
            <a:pPr>
              <a:buFont typeface="Arial" pitchFamily="34" charset="0"/>
              <a:buChar char="•"/>
            </a:pPr>
            <a:r>
              <a:rPr lang="en-US" dirty="0"/>
              <a:t>  You never…..</a:t>
            </a:r>
          </a:p>
          <a:p>
            <a:pPr>
              <a:buFont typeface="Arial" pitchFamily="34" charset="0"/>
              <a:buChar char="•"/>
            </a:pPr>
            <a:r>
              <a:rPr lang="en-US" dirty="0"/>
              <a:t>  Your attitude…..</a:t>
            </a:r>
          </a:p>
          <a:p>
            <a:pPr>
              <a:buFont typeface="Arial" pitchFamily="34" charset="0"/>
              <a:buChar char="•"/>
            </a:pPr>
            <a:r>
              <a:rPr lang="en-US" dirty="0"/>
              <a:t>  It’s perceived……</a:t>
            </a:r>
          </a:p>
          <a:p>
            <a:br>
              <a:rPr lang="en-US" dirty="0"/>
            </a:br>
            <a:br>
              <a:rPr lang="en-US" dirty="0"/>
            </a:br>
            <a:br>
              <a:rPr lang="en-US" dirty="0"/>
            </a:br>
            <a:endParaRPr lang="en-US" dirty="0">
              <a:solidFill>
                <a:srgbClr val="FF0000"/>
              </a:solidFill>
            </a:endParaRPr>
          </a:p>
        </p:txBody>
      </p:sp>
    </p:spTree>
    <p:extLst>
      <p:ext uri="{BB962C8B-B14F-4D97-AF65-F5344CB8AC3E}">
        <p14:creationId xmlns:p14="http://schemas.microsoft.com/office/powerpoint/2010/main" val="422522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6 </a:t>
            </a:r>
          </a:p>
        </p:txBody>
      </p:sp>
      <p:sp>
        <p:nvSpPr>
          <p:cNvPr id="4" name="TextBox 3"/>
          <p:cNvSpPr txBox="1"/>
          <p:nvPr/>
        </p:nvSpPr>
        <p:spPr>
          <a:xfrm>
            <a:off x="595222" y="1785018"/>
            <a:ext cx="8220973" cy="5632311"/>
          </a:xfrm>
          <a:prstGeom prst="rect">
            <a:avLst/>
          </a:prstGeom>
          <a:noFill/>
        </p:spPr>
        <p:txBody>
          <a:bodyPr wrap="square" rtlCol="0">
            <a:spAutoFit/>
          </a:bodyPr>
          <a:lstStyle/>
          <a:p>
            <a:r>
              <a:rPr lang="en-US" b="1" dirty="0"/>
              <a:t>Help employees reach their peak performance</a:t>
            </a:r>
          </a:p>
          <a:p>
            <a:endParaRPr lang="en-US" b="1" dirty="0"/>
          </a:p>
          <a:p>
            <a:r>
              <a:rPr lang="en-US" dirty="0"/>
              <a:t>To help your employees maximize their productivity, use these practices to help define what you mean by “high performance” and how you expect people to attain it:</a:t>
            </a:r>
            <a:br>
              <a:rPr lang="en-US" dirty="0"/>
            </a:br>
            <a:br>
              <a:rPr lang="en-US" dirty="0"/>
            </a:br>
            <a:r>
              <a:rPr lang="en-US" b="1" dirty="0"/>
              <a:t>Involve them in setting goals. </a:t>
            </a:r>
            <a:r>
              <a:rPr lang="en-US" dirty="0"/>
              <a:t>Rather than blindly dropping project goals, individual goals or the organization’s goals onto workers, approach them with the thought, “What do you think you can achieve?” Then negotiate your expectations.</a:t>
            </a:r>
            <a:br>
              <a:rPr lang="en-US" dirty="0"/>
            </a:br>
            <a:br>
              <a:rPr lang="en-US" dirty="0"/>
            </a:br>
            <a:r>
              <a:rPr lang="en-US" b="1" dirty="0"/>
              <a:t>Keep the goals realistic. </a:t>
            </a:r>
            <a:r>
              <a:rPr lang="en-US" dirty="0"/>
              <a:t>Any goal needs to be difficult, desirable and doable. Setting goals too high will only deflate the worker; setting them too low will erase the challenge of work, which will turn off the person in its own way.</a:t>
            </a:r>
            <a:br>
              <a:rPr lang="en-US" dirty="0"/>
            </a:br>
            <a:br>
              <a:rPr lang="en-US" dirty="0"/>
            </a:br>
            <a:r>
              <a:rPr lang="en-US" b="1" dirty="0"/>
              <a:t>Avoid micromanaging. </a:t>
            </a:r>
            <a:r>
              <a:rPr lang="en-US" dirty="0"/>
              <a:t>You may want to lay out every detail of how employees should achieve those goals, but resist the temptation. If you spend most of your time telling employees how to do their work, rather than trusting them to reach the clear goals you’ve set, you’re treading into micromanagement waters.</a:t>
            </a:r>
            <a:br>
              <a:rPr lang="en-US" dirty="0"/>
            </a:br>
            <a:br>
              <a:rPr lang="en-US" dirty="0"/>
            </a:br>
            <a:br>
              <a:rPr lang="en-US" dirty="0"/>
            </a:br>
            <a:endParaRPr lang="en-US" dirty="0">
              <a:solidFill>
                <a:srgbClr val="FF0000"/>
              </a:solidFill>
            </a:endParaRPr>
          </a:p>
        </p:txBody>
      </p:sp>
    </p:spTree>
    <p:extLst>
      <p:ext uri="{BB962C8B-B14F-4D97-AF65-F5344CB8AC3E}">
        <p14:creationId xmlns:p14="http://schemas.microsoft.com/office/powerpoint/2010/main" val="422522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7 </a:t>
            </a:r>
          </a:p>
        </p:txBody>
      </p:sp>
      <p:sp>
        <p:nvSpPr>
          <p:cNvPr id="4" name="TextBox 3"/>
          <p:cNvSpPr txBox="1"/>
          <p:nvPr/>
        </p:nvSpPr>
        <p:spPr>
          <a:xfrm>
            <a:off x="595222" y="1613140"/>
            <a:ext cx="8220973" cy="4801314"/>
          </a:xfrm>
          <a:prstGeom prst="rect">
            <a:avLst/>
          </a:prstGeom>
          <a:noFill/>
        </p:spPr>
        <p:txBody>
          <a:bodyPr wrap="square" rtlCol="0">
            <a:spAutoFit/>
          </a:bodyPr>
          <a:lstStyle/>
          <a:p>
            <a:r>
              <a:rPr lang="en-US" b="1" dirty="0"/>
              <a:t>Evaluate performance, not attitude.</a:t>
            </a:r>
          </a:p>
          <a:p>
            <a:endParaRPr lang="en-US" dirty="0"/>
          </a:p>
          <a:p>
            <a:r>
              <a:rPr lang="en-US" dirty="0"/>
              <a:t>Vague statements that attack an employee’s demeanor could be interpreted as some kind of illegal age, race, gender or disability discrimination. Instead, leaders should use concrete, job-based examples to illustrate any criticism. </a:t>
            </a:r>
            <a:br>
              <a:rPr lang="en-US" dirty="0"/>
            </a:br>
            <a:endParaRPr lang="en-US" dirty="0"/>
          </a:p>
          <a:p>
            <a:r>
              <a:rPr lang="en-US" b="1" dirty="0"/>
              <a:t>Example:</a:t>
            </a:r>
          </a:p>
          <a:p>
            <a:r>
              <a:rPr lang="en-US" dirty="0"/>
              <a:t>You manage a 55-year-old, African American female employee whose productivity drops over the year. Instead of citing specific, measurable examples</a:t>
            </a:r>
          </a:p>
          <a:p>
            <a:r>
              <a:rPr lang="en-US" dirty="0"/>
              <a:t>of this decline in her employee performance evaluation, you note, </a:t>
            </a:r>
          </a:p>
          <a:p>
            <a:r>
              <a:rPr lang="en-US" dirty="0"/>
              <a:t>“Kendra doesn’t seem to have the energy level anymore to truly </a:t>
            </a:r>
          </a:p>
          <a:p>
            <a:r>
              <a:rPr lang="en-US" dirty="0"/>
              <a:t>succeed in this department.” Still, you rate Kendra’s work as “average,”</a:t>
            </a:r>
          </a:p>
          <a:p>
            <a:r>
              <a:rPr lang="en-US" dirty="0"/>
              <a:t>the same as last year. </a:t>
            </a:r>
          </a:p>
          <a:p>
            <a:endParaRPr lang="en-US" dirty="0"/>
          </a:p>
          <a:p>
            <a:r>
              <a:rPr lang="en-US" b="1" dirty="0"/>
              <a:t>What could we say instead?</a:t>
            </a:r>
            <a:br>
              <a:rPr lang="en-US" dirty="0"/>
            </a:br>
            <a:br>
              <a:rPr lang="en-US" dirty="0"/>
            </a:br>
            <a:endParaRPr lang="en-US" dirty="0">
              <a:solidFill>
                <a:srgbClr val="FF0000"/>
              </a:solidFill>
            </a:endParaRPr>
          </a:p>
        </p:txBody>
      </p:sp>
      <p:pic>
        <p:nvPicPr>
          <p:cNvPr id="6146" name="Picture 2" descr="C:\Users\htwoguns\AppData\Local\Microsoft\Windows\Temporary Internet Files\Content.IE5\MGPQQMU7\cartoon_390[1].gif"/>
          <p:cNvPicPr>
            <a:picLocks noChangeAspect="1" noChangeArrowheads="1" noCrop="1"/>
          </p:cNvPicPr>
          <p:nvPr/>
        </p:nvPicPr>
        <p:blipFill>
          <a:blip r:embed="rId2"/>
          <a:srcRect/>
          <a:stretch>
            <a:fillRect/>
          </a:stretch>
        </p:blipFill>
        <p:spPr bwMode="auto">
          <a:xfrm>
            <a:off x="6237797" y="3812875"/>
            <a:ext cx="2733675" cy="2694496"/>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8 </a:t>
            </a:r>
          </a:p>
        </p:txBody>
      </p:sp>
      <p:sp>
        <p:nvSpPr>
          <p:cNvPr id="4" name="TextBox 3"/>
          <p:cNvSpPr txBox="1"/>
          <p:nvPr/>
        </p:nvSpPr>
        <p:spPr>
          <a:xfrm>
            <a:off x="474454" y="1785018"/>
            <a:ext cx="8341742" cy="4524315"/>
          </a:xfrm>
          <a:prstGeom prst="rect">
            <a:avLst/>
          </a:prstGeom>
          <a:noFill/>
        </p:spPr>
        <p:txBody>
          <a:bodyPr wrap="square" rtlCol="0">
            <a:spAutoFit/>
          </a:bodyPr>
          <a:lstStyle/>
          <a:p>
            <a:r>
              <a:rPr lang="en-US" b="1" dirty="0"/>
              <a:t>Self-reviews</a:t>
            </a:r>
          </a:p>
          <a:p>
            <a:endParaRPr lang="en-US" b="1" dirty="0"/>
          </a:p>
          <a:p>
            <a:r>
              <a:rPr lang="en-US" dirty="0"/>
              <a:t>Writing employee reviews is a daunting task for many leaders. </a:t>
            </a:r>
            <a:br>
              <a:rPr lang="en-US" dirty="0"/>
            </a:br>
            <a:br>
              <a:rPr lang="en-US" dirty="0"/>
            </a:br>
            <a:r>
              <a:rPr lang="en-US" dirty="0"/>
              <a:t>It doesn’t need to be that way. One simple way to reinvent the employee performance evaluation is to shift the responsibility of the initial assessment back to your employees by requiring a self-assessment.</a:t>
            </a:r>
            <a:br>
              <a:rPr lang="en-US" dirty="0"/>
            </a:br>
            <a:br>
              <a:rPr lang="en-US" dirty="0"/>
            </a:br>
            <a:r>
              <a:rPr lang="en-US" dirty="0"/>
              <a:t>If you ask workers to grade themselves, you’ll find (more than likely) that they’re harder on themselves than you’d ever be! This, allows you the opportunity to see how this employee assesses/evaluates their personal contributions and holds themselves accountable.</a:t>
            </a:r>
          </a:p>
          <a:p>
            <a:endParaRPr lang="en-US" dirty="0"/>
          </a:p>
          <a:p>
            <a:r>
              <a:rPr lang="en-US" dirty="0">
                <a:solidFill>
                  <a:srgbClr val="FF0000"/>
                </a:solidFill>
              </a:rPr>
              <a:t>THA Group requires a self-assessment to be completed for all employees that are in a leader position or above.</a:t>
            </a:r>
            <a:br>
              <a:rPr lang="en-US" dirty="0"/>
            </a:br>
            <a:endParaRPr lang="en-US" dirty="0">
              <a:solidFill>
                <a:srgbClr val="FF0000"/>
              </a:solidFill>
            </a:endParaRPr>
          </a:p>
        </p:txBody>
      </p:sp>
    </p:spTree>
    <p:extLst>
      <p:ext uri="{BB962C8B-B14F-4D97-AF65-F5344CB8AC3E}">
        <p14:creationId xmlns:p14="http://schemas.microsoft.com/office/powerpoint/2010/main" val="422522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138688"/>
            <a:ext cx="7349706" cy="646331"/>
          </a:xfrm>
          <a:prstGeom prst="rect">
            <a:avLst/>
          </a:prstGeom>
          <a:noFill/>
        </p:spPr>
        <p:txBody>
          <a:bodyPr wrap="square" rtlCol="0">
            <a:spAutoFit/>
          </a:bodyPr>
          <a:lstStyle/>
          <a:p>
            <a:pPr algn="ctr"/>
            <a:r>
              <a:rPr lang="en-US" sz="3600" dirty="0"/>
              <a:t>Tip # 9 </a:t>
            </a:r>
          </a:p>
        </p:txBody>
      </p:sp>
      <p:sp>
        <p:nvSpPr>
          <p:cNvPr id="4" name="TextBox 3"/>
          <p:cNvSpPr txBox="1"/>
          <p:nvPr/>
        </p:nvSpPr>
        <p:spPr>
          <a:xfrm>
            <a:off x="474454" y="1813244"/>
            <a:ext cx="8341742" cy="6463308"/>
          </a:xfrm>
          <a:prstGeom prst="rect">
            <a:avLst/>
          </a:prstGeom>
          <a:noFill/>
        </p:spPr>
        <p:txBody>
          <a:bodyPr wrap="square" rtlCol="0">
            <a:spAutoFit/>
          </a:bodyPr>
          <a:lstStyle/>
          <a:p>
            <a:endParaRPr lang="en-US" b="1" dirty="0"/>
          </a:p>
          <a:p>
            <a:endParaRPr lang="en-US" b="1" dirty="0"/>
          </a:p>
          <a:p>
            <a:r>
              <a:rPr lang="en-US" b="1" dirty="0"/>
              <a:t>Do not inflate evaluations. </a:t>
            </a:r>
          </a:p>
          <a:p>
            <a:endParaRPr lang="en-US" dirty="0"/>
          </a:p>
          <a:p>
            <a:r>
              <a:rPr lang="en-US" dirty="0"/>
              <a:t>leaders too often rate mediocre employees as competent; competent employees as above average; and above-average employees as superior. </a:t>
            </a:r>
            <a:br>
              <a:rPr lang="en-US" dirty="0"/>
            </a:br>
            <a:br>
              <a:rPr lang="en-US" dirty="0"/>
            </a:br>
            <a:r>
              <a:rPr lang="en-US" dirty="0"/>
              <a:t>To determine if you inflate reviews, ask yourself the following questions: Who are my worst performers? Knowing what I know about them, would I hire them again? Do their reviews reflect their true performance?</a:t>
            </a:r>
          </a:p>
          <a:p>
            <a:endParaRPr lang="en-US" dirty="0"/>
          </a:p>
          <a:p>
            <a:r>
              <a:rPr lang="en-US" b="1" dirty="0"/>
              <a:t>RATING DEFINITIONS: </a:t>
            </a:r>
          </a:p>
          <a:p>
            <a:r>
              <a:rPr lang="en-US" b="1" dirty="0"/>
              <a:t>5 - Outstanding: </a:t>
            </a:r>
            <a:r>
              <a:rPr lang="en-US" dirty="0"/>
              <a:t>Performance is extraordinary and exceptional. </a:t>
            </a:r>
          </a:p>
          <a:p>
            <a:r>
              <a:rPr lang="en-US" b="1" dirty="0"/>
              <a:t>4 - Exceeds Expectations</a:t>
            </a:r>
            <a:r>
              <a:rPr lang="en-US" dirty="0"/>
              <a:t>: Performance consistently exceeds normal standards. </a:t>
            </a:r>
          </a:p>
          <a:p>
            <a:r>
              <a:rPr lang="en-US" b="1" dirty="0"/>
              <a:t>3 - Meets Expectations</a:t>
            </a:r>
            <a:r>
              <a:rPr lang="en-US" dirty="0"/>
              <a:t>: Good solid performance. Performance meets all normal requirements.</a:t>
            </a:r>
          </a:p>
          <a:p>
            <a:r>
              <a:rPr lang="en-US" b="1" dirty="0"/>
              <a:t>2 - Below Expectations</a:t>
            </a:r>
            <a:r>
              <a:rPr lang="en-US" dirty="0"/>
              <a:t>: Performance needs improvement.  </a:t>
            </a:r>
          </a:p>
          <a:p>
            <a:r>
              <a:rPr lang="en-US" b="1" dirty="0"/>
              <a:t>1 - Unacceptable Performance: </a:t>
            </a:r>
            <a:r>
              <a:rPr lang="en-US" dirty="0"/>
              <a:t>Performance is not meeting expectations.</a:t>
            </a:r>
          </a:p>
          <a:p>
            <a:endParaRPr lang="en-US" dirty="0"/>
          </a:p>
          <a:p>
            <a:br>
              <a:rPr lang="en-US" dirty="0"/>
            </a:br>
            <a:br>
              <a:rPr lang="en-US" dirty="0"/>
            </a:br>
            <a:br>
              <a:rPr lang="en-US" dirty="0"/>
            </a:br>
            <a:endParaRPr lang="en-US" dirty="0">
              <a:solidFill>
                <a:srgbClr val="FF0000"/>
              </a:solidFill>
            </a:endParaRPr>
          </a:p>
        </p:txBody>
      </p:sp>
      <p:pic>
        <p:nvPicPr>
          <p:cNvPr id="7170" name="Picture 2"/>
          <p:cNvPicPr>
            <a:picLocks noChangeAspect="1" noChangeArrowheads="1"/>
          </p:cNvPicPr>
          <p:nvPr/>
        </p:nvPicPr>
        <p:blipFill>
          <a:blip r:embed="rId2"/>
          <a:srcRect/>
          <a:stretch>
            <a:fillRect/>
          </a:stretch>
        </p:blipFill>
        <p:spPr bwMode="auto">
          <a:xfrm>
            <a:off x="5762444" y="1302589"/>
            <a:ext cx="1949569" cy="1630392"/>
          </a:xfrm>
          <a:prstGeom prst="rect">
            <a:avLst/>
          </a:prstGeom>
          <a:noFill/>
          <a:ln w="9525">
            <a:noFill/>
            <a:miter lim="800000"/>
            <a:headEnd/>
            <a:tailEnd/>
          </a:ln>
          <a:effectLst/>
        </p:spPr>
      </p:pic>
    </p:spTree>
    <p:extLst>
      <p:ext uri="{BB962C8B-B14F-4D97-AF65-F5344CB8AC3E}">
        <p14:creationId xmlns:p14="http://schemas.microsoft.com/office/powerpoint/2010/main" val="422522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611" y="1509623"/>
            <a:ext cx="6280031" cy="646331"/>
          </a:xfrm>
          <a:prstGeom prst="rect">
            <a:avLst/>
          </a:prstGeom>
          <a:noFill/>
        </p:spPr>
        <p:txBody>
          <a:bodyPr wrap="square" rtlCol="0">
            <a:spAutoFit/>
          </a:bodyPr>
          <a:lstStyle/>
          <a:p>
            <a:pPr algn="ctr"/>
            <a:r>
              <a:rPr lang="en-US" sz="3600" dirty="0"/>
              <a:t>Agenda</a:t>
            </a:r>
          </a:p>
        </p:txBody>
      </p:sp>
      <p:sp>
        <p:nvSpPr>
          <p:cNvPr id="5" name="TextBox 4"/>
          <p:cNvSpPr txBox="1"/>
          <p:nvPr/>
        </p:nvSpPr>
        <p:spPr>
          <a:xfrm>
            <a:off x="1207698" y="2406770"/>
            <a:ext cx="7168551" cy="2585323"/>
          </a:xfrm>
          <a:prstGeom prst="rect">
            <a:avLst/>
          </a:prstGeom>
          <a:noFill/>
        </p:spPr>
        <p:txBody>
          <a:bodyPr wrap="square" rtlCol="0">
            <a:spAutoFit/>
          </a:bodyPr>
          <a:lstStyle/>
          <a:p>
            <a:pPr>
              <a:buFont typeface="Arial" pitchFamily="34" charset="0"/>
              <a:buChar char="•"/>
            </a:pPr>
            <a:r>
              <a:rPr lang="en-US" dirty="0"/>
              <a:t>  Tools</a:t>
            </a:r>
          </a:p>
          <a:p>
            <a:pPr>
              <a:buFont typeface="Arial" pitchFamily="34" charset="0"/>
              <a:buChar char="•"/>
            </a:pPr>
            <a:r>
              <a:rPr lang="en-US" dirty="0"/>
              <a:t>  Competencies</a:t>
            </a:r>
          </a:p>
          <a:p>
            <a:pPr>
              <a:buFont typeface="Arial" pitchFamily="34" charset="0"/>
              <a:buChar char="•"/>
            </a:pPr>
            <a:r>
              <a:rPr lang="en-US" dirty="0"/>
              <a:t>  Benefits of Performance Appraisals</a:t>
            </a:r>
          </a:p>
          <a:p>
            <a:pPr>
              <a:buFont typeface="Arial" pitchFamily="34" charset="0"/>
              <a:buChar char="•"/>
            </a:pPr>
            <a:r>
              <a:rPr lang="en-US" dirty="0"/>
              <a:t>  Guiding Principles</a:t>
            </a:r>
          </a:p>
          <a:p>
            <a:pPr>
              <a:buFont typeface="Arial" pitchFamily="34" charset="0"/>
              <a:buChar char="•"/>
            </a:pPr>
            <a:r>
              <a:rPr lang="en-US" dirty="0"/>
              <a:t>  Tips</a:t>
            </a:r>
          </a:p>
          <a:p>
            <a:pPr>
              <a:buFont typeface="Arial" pitchFamily="34" charset="0"/>
              <a:buChar char="•"/>
            </a:pPr>
            <a:r>
              <a:rPr lang="en-US" dirty="0"/>
              <a:t>  Consequences of Ineffective Performance Appraisals</a:t>
            </a:r>
          </a:p>
          <a:p>
            <a:pPr>
              <a:buFont typeface="Arial" pitchFamily="34" charset="0"/>
              <a:buChar char="•"/>
            </a:pPr>
            <a:r>
              <a:rPr lang="en-US" dirty="0"/>
              <a:t>  Resources </a:t>
            </a:r>
          </a:p>
          <a:p>
            <a:pPr>
              <a:buFont typeface="Arial" pitchFamily="34" charset="0"/>
              <a:buChar char="•"/>
            </a:pPr>
            <a:r>
              <a:rPr lang="en-US" dirty="0"/>
              <a:t>  Timing</a:t>
            </a:r>
          </a:p>
          <a:p>
            <a:r>
              <a:rPr lang="en-US" dirty="0"/>
              <a:t> </a:t>
            </a:r>
          </a:p>
        </p:txBody>
      </p:sp>
    </p:spTree>
    <p:extLst>
      <p:ext uri="{BB962C8B-B14F-4D97-AF65-F5344CB8AC3E}">
        <p14:creationId xmlns:p14="http://schemas.microsoft.com/office/powerpoint/2010/main" val="422522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377" y="1500996"/>
            <a:ext cx="7703389" cy="646331"/>
          </a:xfrm>
          <a:prstGeom prst="rect">
            <a:avLst/>
          </a:prstGeom>
          <a:noFill/>
        </p:spPr>
        <p:txBody>
          <a:bodyPr wrap="square" rtlCol="0">
            <a:spAutoFit/>
          </a:bodyPr>
          <a:lstStyle/>
          <a:p>
            <a:pPr algn="ctr"/>
            <a:r>
              <a:rPr lang="en-US" sz="3600" b="1" dirty="0"/>
              <a:t>Questions leaders May Want to Ask</a:t>
            </a:r>
          </a:p>
        </p:txBody>
      </p:sp>
      <p:sp>
        <p:nvSpPr>
          <p:cNvPr id="3" name="TextBox 2"/>
          <p:cNvSpPr txBox="1"/>
          <p:nvPr/>
        </p:nvSpPr>
        <p:spPr>
          <a:xfrm>
            <a:off x="1138687" y="2562045"/>
            <a:ext cx="6883879" cy="1477328"/>
          </a:xfrm>
          <a:prstGeom prst="rect">
            <a:avLst/>
          </a:prstGeom>
          <a:noFill/>
        </p:spPr>
        <p:txBody>
          <a:bodyPr wrap="square" rtlCol="0">
            <a:spAutoFit/>
          </a:bodyPr>
          <a:lstStyle/>
          <a:p>
            <a:pPr marL="342900" indent="-342900">
              <a:buFont typeface="+mj-lt"/>
              <a:buAutoNum type="arabicPeriod"/>
            </a:pPr>
            <a:r>
              <a:rPr lang="en-US" dirty="0"/>
              <a:t>What do you need from me to be successful?</a:t>
            </a:r>
          </a:p>
          <a:p>
            <a:pPr marL="342900" indent="-342900">
              <a:buFont typeface="+mj-lt"/>
              <a:buAutoNum type="arabicPeriod"/>
            </a:pPr>
            <a:r>
              <a:rPr lang="en-US" dirty="0"/>
              <a:t>What does someone who is exceeding expectations look like to you?</a:t>
            </a:r>
          </a:p>
          <a:p>
            <a:pPr marL="342900" indent="-342900">
              <a:buFont typeface="+mj-lt"/>
              <a:buAutoNum type="arabicPeriod"/>
            </a:pPr>
            <a:r>
              <a:rPr lang="en-US" dirty="0"/>
              <a:t>How do you like being recognized when you do great work?</a:t>
            </a:r>
          </a:p>
          <a:p>
            <a:pPr marL="342900" indent="-342900">
              <a:buFont typeface="+mj-lt"/>
              <a:buAutoNum type="arabicPeriod"/>
            </a:pPr>
            <a:r>
              <a:rPr lang="en-US" dirty="0"/>
              <a:t>What factors did you consider when doing your self evaluation?</a:t>
            </a:r>
          </a:p>
          <a:p>
            <a:pPr marL="342900" indent="-342900">
              <a:buFont typeface="+mj-lt"/>
              <a:buAutoNum type="arabicPeriod"/>
            </a:pPr>
            <a:r>
              <a:rPr lang="en-US" dirty="0"/>
              <a:t>What things should I have considered and didn’t?</a:t>
            </a:r>
          </a:p>
        </p:txBody>
      </p:sp>
      <p:pic>
        <p:nvPicPr>
          <p:cNvPr id="8194" name="Picture 2"/>
          <p:cNvPicPr>
            <a:picLocks noChangeAspect="1" noChangeArrowheads="1"/>
          </p:cNvPicPr>
          <p:nvPr/>
        </p:nvPicPr>
        <p:blipFill>
          <a:blip r:embed="rId2"/>
          <a:srcRect/>
          <a:stretch>
            <a:fillRect/>
          </a:stretch>
        </p:blipFill>
        <p:spPr bwMode="auto">
          <a:xfrm>
            <a:off x="6331788" y="3871822"/>
            <a:ext cx="2605177" cy="2605177"/>
          </a:xfrm>
          <a:prstGeom prst="rect">
            <a:avLst/>
          </a:prstGeom>
          <a:noFill/>
          <a:ln w="9525">
            <a:noFill/>
            <a:miter lim="800000"/>
            <a:headEnd/>
            <a:tailEnd/>
          </a:ln>
          <a:effectLst/>
        </p:spPr>
      </p:pic>
    </p:spTree>
    <p:extLst>
      <p:ext uri="{BB962C8B-B14F-4D97-AF65-F5344CB8AC3E}">
        <p14:creationId xmlns:p14="http://schemas.microsoft.com/office/powerpoint/2010/main" val="422522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709"/>
            <a:ext cx="8229600" cy="1138687"/>
          </a:xfrm>
        </p:spPr>
        <p:txBody>
          <a:bodyPr>
            <a:normAutofit fontScale="90000"/>
          </a:bodyPr>
          <a:lstStyle/>
          <a:p>
            <a:r>
              <a:rPr lang="en-US" sz="3600" dirty="0"/>
              <a:t>Consequences of Ineffective Performance Appraisals.</a:t>
            </a:r>
          </a:p>
        </p:txBody>
      </p:sp>
      <p:sp>
        <p:nvSpPr>
          <p:cNvPr id="3" name="Content Placeholder 2"/>
          <p:cNvSpPr>
            <a:spLocks noGrp="1"/>
          </p:cNvSpPr>
          <p:nvPr>
            <p:ph idx="1"/>
          </p:nvPr>
        </p:nvSpPr>
        <p:spPr>
          <a:xfrm>
            <a:off x="457200" y="2415396"/>
            <a:ext cx="8229600" cy="3710767"/>
          </a:xfrm>
        </p:spPr>
        <p:txBody>
          <a:bodyPr>
            <a:normAutofit fontScale="47500" lnSpcReduction="20000"/>
          </a:bodyPr>
          <a:lstStyle/>
          <a:p>
            <a:pPr>
              <a:buNone/>
            </a:pPr>
            <a:endParaRPr lang="en-US" sz="2900" b="1" dirty="0"/>
          </a:p>
          <a:p>
            <a:r>
              <a:rPr lang="en-US" sz="2900" b="1" dirty="0"/>
              <a:t>Legal Risk</a:t>
            </a:r>
          </a:p>
          <a:p>
            <a:r>
              <a:rPr lang="en-US" sz="2900" b="1" dirty="0"/>
              <a:t>Decreased Morale</a:t>
            </a:r>
          </a:p>
          <a:p>
            <a:r>
              <a:rPr lang="en-US" sz="2900" b="1" dirty="0"/>
              <a:t>Decreased Productivity</a:t>
            </a:r>
            <a:endParaRPr lang="en-US" sz="2500" b="1" dirty="0"/>
          </a:p>
          <a:p>
            <a:r>
              <a:rPr lang="en-US" sz="2900" b="1" dirty="0"/>
              <a:t>Discrimination</a:t>
            </a:r>
          </a:p>
          <a:p>
            <a:pPr marL="742950" lvl="2" indent="-342900"/>
            <a:r>
              <a:rPr lang="en-US" sz="2900" dirty="0"/>
              <a:t>Refrain from using the word “attitude” when writing employee reviews. Employment lawyers and courts often see that as a code word for discrimination. </a:t>
            </a:r>
            <a:endParaRPr lang="en-US" sz="2900" b="1" dirty="0"/>
          </a:p>
          <a:p>
            <a:r>
              <a:rPr lang="en-US" sz="2900" b="1" dirty="0"/>
              <a:t>Unemployment Loss</a:t>
            </a:r>
          </a:p>
          <a:p>
            <a:pPr marL="742950" lvl="2" indent="-342900"/>
            <a:r>
              <a:rPr lang="en-US" sz="2900" dirty="0"/>
              <a:t>If you overinflate grades, you create a record that may not withstand legal scrutiny if you later want to terminate or discipline the employee. When an employee is separated for poor performance, yet his/her history of reviews tells a different story, the employee then has a supposed proof that the real reason for the separation was something else, maybe something illegal.</a:t>
            </a:r>
            <a:r>
              <a:rPr lang="en-US" sz="2900" b="1" dirty="0"/>
              <a:t>  </a:t>
            </a:r>
          </a:p>
          <a:p>
            <a:pPr marL="742950" lvl="2" indent="-342900">
              <a:buNone/>
            </a:pPr>
            <a:endParaRPr lang="en-US" sz="2900" dirty="0"/>
          </a:p>
          <a:p>
            <a:pPr lvl="1"/>
            <a:endParaRPr lang="en-US" b="1" dirty="0"/>
          </a:p>
          <a:p>
            <a:pPr>
              <a:buNone/>
            </a:pPr>
            <a:br>
              <a:rPr lang="en-US" dirty="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698" y="1587260"/>
            <a:ext cx="6702725" cy="646331"/>
          </a:xfrm>
          <a:prstGeom prst="rect">
            <a:avLst/>
          </a:prstGeom>
          <a:noFill/>
        </p:spPr>
        <p:txBody>
          <a:bodyPr wrap="square" rtlCol="0">
            <a:spAutoFit/>
          </a:bodyPr>
          <a:lstStyle/>
          <a:p>
            <a:pPr algn="ctr"/>
            <a:r>
              <a:rPr lang="en-US" sz="3600" b="1" dirty="0"/>
              <a:t>Resources</a:t>
            </a:r>
          </a:p>
        </p:txBody>
      </p:sp>
      <p:sp>
        <p:nvSpPr>
          <p:cNvPr id="3" name="TextBox 2"/>
          <p:cNvSpPr txBox="1"/>
          <p:nvPr/>
        </p:nvSpPr>
        <p:spPr>
          <a:xfrm>
            <a:off x="1570008" y="2553419"/>
            <a:ext cx="6340415" cy="2031325"/>
          </a:xfrm>
          <a:prstGeom prst="rect">
            <a:avLst/>
          </a:prstGeom>
          <a:noFill/>
        </p:spPr>
        <p:txBody>
          <a:bodyPr wrap="square" rtlCol="0">
            <a:spAutoFit/>
          </a:bodyPr>
          <a:lstStyle/>
          <a:p>
            <a:pPr>
              <a:buFont typeface="Arial" pitchFamily="34" charset="0"/>
              <a:buChar char="•"/>
            </a:pPr>
            <a:r>
              <a:rPr lang="en-US" dirty="0"/>
              <a:t>  Performance Review Forms</a:t>
            </a:r>
          </a:p>
          <a:p>
            <a:pPr lvl="1">
              <a:buFont typeface="Arial" pitchFamily="34" charset="0"/>
              <a:buChar char="•"/>
            </a:pPr>
            <a:r>
              <a:rPr lang="en-US" dirty="0"/>
              <a:t>  Team Member</a:t>
            </a:r>
          </a:p>
          <a:p>
            <a:pPr lvl="1">
              <a:buFont typeface="Arial" pitchFamily="34" charset="0"/>
              <a:buChar char="•"/>
            </a:pPr>
            <a:r>
              <a:rPr lang="en-US" dirty="0"/>
              <a:t>  Leadership (includes self assessment)</a:t>
            </a:r>
          </a:p>
          <a:p>
            <a:pPr>
              <a:buFont typeface="Arial" pitchFamily="34" charset="0"/>
              <a:buChar char="•"/>
            </a:pPr>
            <a:r>
              <a:rPr lang="en-US" dirty="0"/>
              <a:t>  PowerPoint Training</a:t>
            </a:r>
          </a:p>
          <a:p>
            <a:pPr>
              <a:buFont typeface="Arial" pitchFamily="34" charset="0"/>
              <a:buChar char="•"/>
            </a:pPr>
            <a:r>
              <a:rPr lang="en-US" dirty="0"/>
              <a:t>  Tips for effective appraisals</a:t>
            </a:r>
          </a:p>
          <a:p>
            <a:pPr>
              <a:buFont typeface="Arial" pitchFamily="34" charset="0"/>
              <a:buChar char="•"/>
            </a:pPr>
            <a:r>
              <a:rPr lang="en-US" dirty="0"/>
              <a:t>  FAQ’s</a:t>
            </a:r>
          </a:p>
          <a:p>
            <a:pPr>
              <a:buFont typeface="Arial" pitchFamily="34" charset="0"/>
              <a:buChar char="•"/>
            </a:pPr>
            <a:r>
              <a:rPr lang="en-US" dirty="0"/>
              <a:t>  Talent Management Team</a:t>
            </a:r>
          </a:p>
        </p:txBody>
      </p:sp>
    </p:spTree>
    <p:extLst>
      <p:ext uri="{BB962C8B-B14F-4D97-AF65-F5344CB8AC3E}">
        <p14:creationId xmlns:p14="http://schemas.microsoft.com/office/powerpoint/2010/main" val="422522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698" y="1069676"/>
            <a:ext cx="6702725" cy="646331"/>
          </a:xfrm>
          <a:prstGeom prst="rect">
            <a:avLst/>
          </a:prstGeom>
          <a:noFill/>
        </p:spPr>
        <p:txBody>
          <a:bodyPr wrap="square" rtlCol="0">
            <a:spAutoFit/>
          </a:bodyPr>
          <a:lstStyle/>
          <a:p>
            <a:pPr algn="ctr"/>
            <a:r>
              <a:rPr lang="en-US" sz="3600" b="1" dirty="0"/>
              <a:t>Timing</a:t>
            </a:r>
          </a:p>
        </p:txBody>
      </p:sp>
      <p:sp>
        <p:nvSpPr>
          <p:cNvPr id="3" name="TextBox 2"/>
          <p:cNvSpPr txBox="1"/>
          <p:nvPr/>
        </p:nvSpPr>
        <p:spPr>
          <a:xfrm>
            <a:off x="431321" y="1337095"/>
            <a:ext cx="8410753" cy="3416320"/>
          </a:xfrm>
          <a:prstGeom prst="rect">
            <a:avLst/>
          </a:prstGeom>
          <a:noFill/>
        </p:spPr>
        <p:txBody>
          <a:bodyPr wrap="square" rtlCol="0">
            <a:spAutoFit/>
          </a:bodyPr>
          <a:lstStyle/>
          <a:p>
            <a:r>
              <a:rPr lang="en-US" dirty="0"/>
              <a:t>  </a:t>
            </a:r>
          </a:p>
          <a:p>
            <a:endParaRPr lang="en-US" dirty="0">
              <a:solidFill>
                <a:srgbClr val="FF0000"/>
              </a:solidFill>
            </a:endParaRPr>
          </a:p>
          <a:p>
            <a:r>
              <a:rPr lang="en-US" dirty="0">
                <a:solidFill>
                  <a:srgbClr val="FF0000"/>
                </a:solidFill>
              </a:rPr>
              <a:t>  January 1, 2019 – February 28, 2020</a:t>
            </a:r>
            <a:r>
              <a:rPr lang="en-US" dirty="0"/>
              <a:t>		Evaluation Period</a:t>
            </a:r>
          </a:p>
          <a:p>
            <a:r>
              <a:rPr lang="en-US" dirty="0"/>
              <a:t>  </a:t>
            </a:r>
            <a:r>
              <a:rPr lang="en-US" dirty="0">
                <a:solidFill>
                  <a:srgbClr val="FF0000"/>
                </a:solidFill>
              </a:rPr>
              <a:t>February 27 &amp; 28, 2020 </a:t>
            </a:r>
            <a:r>
              <a:rPr lang="en-US" dirty="0"/>
              <a:t>				Training for leaders</a:t>
            </a:r>
          </a:p>
          <a:p>
            <a:r>
              <a:rPr lang="en-US" dirty="0"/>
              <a:t>  </a:t>
            </a:r>
            <a:r>
              <a:rPr lang="en-US" dirty="0">
                <a:solidFill>
                  <a:srgbClr val="FF0000"/>
                </a:solidFill>
              </a:rPr>
              <a:t>March 1  – March 13, 2020	</a:t>
            </a:r>
            <a:r>
              <a:rPr lang="en-US" dirty="0"/>
              <a:t>			Write Self Evaluations</a:t>
            </a:r>
          </a:p>
          <a:p>
            <a:r>
              <a:rPr lang="en-US" dirty="0"/>
              <a:t>  </a:t>
            </a:r>
            <a:r>
              <a:rPr lang="en-US" dirty="0">
                <a:solidFill>
                  <a:srgbClr val="FF0000"/>
                </a:solidFill>
              </a:rPr>
              <a:t>March 16 – March 27, 2020</a:t>
            </a:r>
            <a:r>
              <a:rPr lang="en-US" dirty="0"/>
              <a:t>				Write Performance Appraisals</a:t>
            </a:r>
          </a:p>
          <a:p>
            <a:r>
              <a:rPr lang="en-US" dirty="0">
                <a:solidFill>
                  <a:srgbClr val="FF0000"/>
                </a:solidFill>
              </a:rPr>
              <a:t>  March 30 – April 10, 2020	</a:t>
            </a:r>
            <a:r>
              <a:rPr lang="en-US" dirty="0"/>
              <a:t>			Deliver Performance Appraisals</a:t>
            </a:r>
          </a:p>
          <a:p>
            <a:r>
              <a:rPr lang="en-US" dirty="0">
                <a:solidFill>
                  <a:srgbClr val="FF0000"/>
                </a:solidFill>
              </a:rPr>
              <a:t>  April 15, 2020		</a:t>
            </a:r>
            <a:r>
              <a:rPr lang="en-US" dirty="0"/>
              <a:t>				All completed documents turned into TM</a:t>
            </a:r>
          </a:p>
          <a:p>
            <a:endParaRPr lang="en-US" dirty="0"/>
          </a:p>
          <a:p>
            <a:r>
              <a:rPr lang="en-US" dirty="0"/>
              <a:t>  Note:  Ensure all performance reviews are signed and dated prior to turning into TM.  </a:t>
            </a:r>
          </a:p>
          <a:p>
            <a:endParaRPr lang="en-US" dirty="0"/>
          </a:p>
          <a:p>
            <a:endParaRPr lang="en-US" dirty="0"/>
          </a:p>
        </p:txBody>
      </p:sp>
      <p:pic>
        <p:nvPicPr>
          <p:cNvPr id="1027" name="Picture 3"/>
          <p:cNvPicPr>
            <a:picLocks noChangeAspect="1" noChangeArrowheads="1"/>
          </p:cNvPicPr>
          <p:nvPr/>
        </p:nvPicPr>
        <p:blipFill>
          <a:blip r:embed="rId2"/>
          <a:srcRect/>
          <a:stretch>
            <a:fillRect/>
          </a:stretch>
        </p:blipFill>
        <p:spPr bwMode="auto">
          <a:xfrm flipH="1">
            <a:off x="3045123" y="4204356"/>
            <a:ext cx="2251495" cy="2377599"/>
          </a:xfrm>
          <a:prstGeom prst="rect">
            <a:avLst/>
          </a:prstGeom>
          <a:noFill/>
          <a:ln w="9525">
            <a:noFill/>
            <a:miter lim="800000"/>
            <a:headEnd/>
            <a:tailEnd/>
          </a:ln>
          <a:effectLst/>
        </p:spPr>
      </p:pic>
    </p:spTree>
    <p:extLst>
      <p:ext uri="{BB962C8B-B14F-4D97-AF65-F5344CB8AC3E}">
        <p14:creationId xmlns:p14="http://schemas.microsoft.com/office/powerpoint/2010/main" val="422522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698" y="1319843"/>
            <a:ext cx="6702725" cy="646331"/>
          </a:xfrm>
          <a:prstGeom prst="rect">
            <a:avLst/>
          </a:prstGeom>
          <a:noFill/>
        </p:spPr>
        <p:txBody>
          <a:bodyPr wrap="square" rtlCol="0">
            <a:spAutoFit/>
          </a:bodyPr>
          <a:lstStyle/>
          <a:p>
            <a:pPr algn="ctr"/>
            <a:r>
              <a:rPr lang="en-US" sz="3600" b="1" dirty="0"/>
              <a:t>FAQ’s</a:t>
            </a:r>
          </a:p>
        </p:txBody>
      </p:sp>
      <p:sp>
        <p:nvSpPr>
          <p:cNvPr id="3" name="TextBox 2"/>
          <p:cNvSpPr txBox="1"/>
          <p:nvPr/>
        </p:nvSpPr>
        <p:spPr>
          <a:xfrm>
            <a:off x="793630" y="1966175"/>
            <a:ext cx="7772400" cy="4616648"/>
          </a:xfrm>
          <a:prstGeom prst="rect">
            <a:avLst/>
          </a:prstGeom>
          <a:noFill/>
        </p:spPr>
        <p:txBody>
          <a:bodyPr wrap="square" rtlCol="0">
            <a:spAutoFit/>
          </a:bodyPr>
          <a:lstStyle/>
          <a:p>
            <a:pPr marL="342900" indent="-342900">
              <a:buAutoNum type="alphaUcPeriod" startAt="17"/>
            </a:pPr>
            <a:r>
              <a:rPr lang="en-US" sz="1400" dirty="0"/>
              <a:t>Who is responsible for completing the review if they have more </a:t>
            </a:r>
          </a:p>
          <a:p>
            <a:pPr marL="342900" indent="-342900"/>
            <a:r>
              <a:rPr lang="en-US" sz="1400" dirty="0"/>
              <a:t>	than one leader?</a:t>
            </a:r>
          </a:p>
          <a:p>
            <a:pPr marL="342900" indent="-342900">
              <a:buAutoNum type="alphaUcPeriod"/>
            </a:pPr>
            <a:r>
              <a:rPr lang="en-US" sz="1400" dirty="0"/>
              <a:t>The leader who the person directly reports to is responsible.</a:t>
            </a:r>
          </a:p>
          <a:p>
            <a:pPr marL="342900" indent="-342900"/>
            <a:r>
              <a:rPr lang="en-US" sz="1400" dirty="0"/>
              <a:t>	If there is a dotted line relationship that leader should seek 	</a:t>
            </a:r>
          </a:p>
          <a:p>
            <a:pPr marL="342900" indent="-342900"/>
            <a:r>
              <a:rPr lang="en-US" sz="1400" dirty="0"/>
              <a:t>	feedback from that leader and incorporate it into the review.</a:t>
            </a:r>
          </a:p>
          <a:p>
            <a:pPr marL="342900" indent="-342900">
              <a:buAutoNum type="alphaUcPeriod" startAt="17"/>
            </a:pPr>
            <a:r>
              <a:rPr lang="en-US" sz="1400" dirty="0"/>
              <a:t>Who is responsible for completing the review if the employee </a:t>
            </a:r>
          </a:p>
          <a:p>
            <a:pPr marL="342900" indent="-342900"/>
            <a:r>
              <a:rPr lang="en-US" sz="1400" dirty="0"/>
              <a:t>	transferred to another dept./position?</a:t>
            </a:r>
          </a:p>
          <a:p>
            <a:pPr marL="342900" indent="-342900"/>
            <a:r>
              <a:rPr lang="en-US" sz="1400" dirty="0"/>
              <a:t>A.  	The leader that the employee currently reports to is responsible for the review.  The leader should gather information from the previous leader/department and incorporate it into the review.</a:t>
            </a:r>
          </a:p>
          <a:p>
            <a:pPr marL="342900" indent="-342900">
              <a:buAutoNum type="alphaUcPeriod" startAt="17"/>
            </a:pPr>
            <a:r>
              <a:rPr lang="en-US" sz="1400" dirty="0"/>
              <a:t>Where do I find the review form?</a:t>
            </a:r>
          </a:p>
          <a:p>
            <a:pPr marL="342900" indent="-342900"/>
            <a:r>
              <a:rPr lang="en-US" sz="1400" dirty="0"/>
              <a:t>A. 	The review form can be found at Employee Resources &gt; Forms page (under Print Forms &gt; All Companies &gt; Performance Evaluation Forms).</a:t>
            </a:r>
          </a:p>
          <a:p>
            <a:pPr marL="342900" indent="-342900">
              <a:buAutoNum type="alphaUcPeriod" startAt="17"/>
            </a:pPr>
            <a:r>
              <a:rPr lang="en-US" sz="1400" dirty="0"/>
              <a:t>What if someone refuses to sign their review?</a:t>
            </a:r>
          </a:p>
          <a:p>
            <a:pPr marL="342900" indent="-342900">
              <a:buAutoNum type="alphaUcPeriod"/>
            </a:pPr>
            <a:r>
              <a:rPr lang="en-US" sz="1400" dirty="0"/>
              <a:t>Signature of the review, does not necessarily mean that the employee agrees with the review, but rather that the review has been issued to them.  If that is explained and the employee still refuses, just note “refused to sign” and the date.</a:t>
            </a:r>
          </a:p>
          <a:p>
            <a:pPr marL="342900" indent="-342900">
              <a:buAutoNum type="alphaUcPeriod" startAt="17"/>
            </a:pPr>
            <a:r>
              <a:rPr lang="en-US" sz="1400" dirty="0"/>
              <a:t>Who needs to complete a self-assessment?</a:t>
            </a:r>
          </a:p>
          <a:p>
            <a:pPr marL="342900" indent="-342900">
              <a:buAutoNum type="alphaUcPeriod"/>
            </a:pPr>
            <a:r>
              <a:rPr lang="en-US" sz="1400" dirty="0"/>
              <a:t>Manager Level and above.</a:t>
            </a:r>
          </a:p>
          <a:p>
            <a:pPr marL="342900" indent="-342900">
              <a:buAutoNum type="alphaUcPeriod" startAt="17"/>
            </a:pPr>
            <a:r>
              <a:rPr lang="en-US" sz="1400" dirty="0"/>
              <a:t>If you are not at manager level or above can you still complete a self-assessment?</a:t>
            </a:r>
          </a:p>
          <a:p>
            <a:pPr marL="342900" indent="-342900"/>
            <a:r>
              <a:rPr lang="en-US" sz="1400" dirty="0"/>
              <a:t>A.	A self assessment is required for manager level and above.  However, a leader may request a self-assessment or a team member may complete one if they would like.</a:t>
            </a:r>
          </a:p>
        </p:txBody>
      </p:sp>
      <p:pic>
        <p:nvPicPr>
          <p:cNvPr id="10242" name="Picture 2"/>
          <p:cNvPicPr>
            <a:picLocks noChangeAspect="1" noChangeArrowheads="1"/>
          </p:cNvPicPr>
          <p:nvPr/>
        </p:nvPicPr>
        <p:blipFill>
          <a:blip r:embed="rId2"/>
          <a:srcRect/>
          <a:stretch>
            <a:fillRect/>
          </a:stretch>
        </p:blipFill>
        <p:spPr bwMode="auto">
          <a:xfrm>
            <a:off x="5900467" y="1319843"/>
            <a:ext cx="2406769" cy="2070340"/>
          </a:xfrm>
          <a:prstGeom prst="rect">
            <a:avLst/>
          </a:prstGeom>
          <a:noFill/>
          <a:ln w="9525">
            <a:noFill/>
            <a:miter lim="800000"/>
            <a:headEnd/>
            <a:tailEnd/>
          </a:ln>
          <a:effectLst/>
        </p:spPr>
      </p:pic>
    </p:spTree>
    <p:extLst>
      <p:ext uri="{BB962C8B-B14F-4D97-AF65-F5344CB8AC3E}">
        <p14:creationId xmlns:p14="http://schemas.microsoft.com/office/powerpoint/2010/main" val="422522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698" y="1000665"/>
            <a:ext cx="6702725" cy="1323439"/>
          </a:xfrm>
          <a:prstGeom prst="rect">
            <a:avLst/>
          </a:prstGeom>
          <a:noFill/>
        </p:spPr>
        <p:txBody>
          <a:bodyPr wrap="square" rtlCol="0">
            <a:spAutoFit/>
          </a:bodyPr>
          <a:lstStyle/>
          <a:p>
            <a:pPr algn="ctr"/>
            <a:r>
              <a:rPr lang="en-US" sz="8000" b="1" dirty="0"/>
              <a:t>Questions</a:t>
            </a:r>
          </a:p>
        </p:txBody>
      </p:sp>
      <p:pic>
        <p:nvPicPr>
          <p:cNvPr id="9220" name="Picture 4" descr="C:\Users\htwoguns\AppData\Local\Microsoft\Windows\Temporary Internet Files\Content.IE5\MGPQQMU7\question_makrs_cutie_mark_by_rildraw-d4byewl[1].png"/>
          <p:cNvPicPr>
            <a:picLocks noChangeAspect="1" noChangeArrowheads="1"/>
          </p:cNvPicPr>
          <p:nvPr/>
        </p:nvPicPr>
        <p:blipFill>
          <a:blip r:embed="rId2"/>
          <a:srcRect/>
          <a:stretch>
            <a:fillRect/>
          </a:stretch>
        </p:blipFill>
        <p:spPr bwMode="auto">
          <a:xfrm>
            <a:off x="1110694" y="2070340"/>
            <a:ext cx="6922611" cy="4787660"/>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5E63-013E-4F5B-94BF-E5A6629B65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08CD7F-D5FC-4F3C-A559-6F8DE93FAC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1781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687" y="1751162"/>
            <a:ext cx="6737230" cy="646331"/>
          </a:xfrm>
          <a:prstGeom prst="rect">
            <a:avLst/>
          </a:prstGeom>
          <a:noFill/>
        </p:spPr>
        <p:txBody>
          <a:bodyPr wrap="square" rtlCol="0">
            <a:spAutoFit/>
          </a:bodyPr>
          <a:lstStyle/>
          <a:p>
            <a:pPr algn="ctr"/>
            <a:r>
              <a:rPr lang="en-US" sz="3600" b="1" dirty="0"/>
              <a:t>Objectives</a:t>
            </a:r>
          </a:p>
        </p:txBody>
      </p:sp>
      <p:sp>
        <p:nvSpPr>
          <p:cNvPr id="3" name="TextBox 2"/>
          <p:cNvSpPr txBox="1"/>
          <p:nvPr/>
        </p:nvSpPr>
        <p:spPr>
          <a:xfrm>
            <a:off x="1595887" y="2743200"/>
            <a:ext cx="6280030" cy="923330"/>
          </a:xfrm>
          <a:prstGeom prst="rect">
            <a:avLst/>
          </a:prstGeom>
          <a:noFill/>
        </p:spPr>
        <p:txBody>
          <a:bodyPr wrap="square" rtlCol="0">
            <a:spAutoFit/>
          </a:bodyPr>
          <a:lstStyle/>
          <a:p>
            <a:r>
              <a:rPr lang="en-US" dirty="0"/>
              <a:t>To learn the benefits of completing effective performance appraisals and the guiding principles to use when completing performance appraisals.</a:t>
            </a:r>
          </a:p>
        </p:txBody>
      </p:sp>
    </p:spTree>
    <p:extLst>
      <p:ext uri="{BB962C8B-B14F-4D97-AF65-F5344CB8AC3E}">
        <p14:creationId xmlns:p14="http://schemas.microsoft.com/office/powerpoint/2010/main" val="422522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79"/>
            <a:ext cx="8229600" cy="1207699"/>
          </a:xfrm>
        </p:spPr>
        <p:txBody>
          <a:bodyPr/>
          <a:lstStyle/>
          <a:p>
            <a:r>
              <a:rPr lang="en-US" dirty="0"/>
              <a:t>Tools</a:t>
            </a:r>
          </a:p>
        </p:txBody>
      </p:sp>
      <p:sp>
        <p:nvSpPr>
          <p:cNvPr id="3" name="Content Placeholder 2"/>
          <p:cNvSpPr>
            <a:spLocks noGrp="1"/>
          </p:cNvSpPr>
          <p:nvPr>
            <p:ph idx="1"/>
          </p:nvPr>
        </p:nvSpPr>
        <p:spPr>
          <a:xfrm>
            <a:off x="457200" y="2467778"/>
            <a:ext cx="8229600" cy="3658385"/>
          </a:xfrm>
        </p:spPr>
        <p:txBody>
          <a:bodyPr>
            <a:normAutofit/>
          </a:bodyPr>
          <a:lstStyle/>
          <a:p>
            <a:r>
              <a:rPr lang="en-US" dirty="0"/>
              <a:t>Competencies</a:t>
            </a:r>
          </a:p>
          <a:p>
            <a:r>
              <a:rPr lang="en-US" dirty="0"/>
              <a:t>Review Forms</a:t>
            </a:r>
          </a:p>
          <a:p>
            <a:pPr lvl="1"/>
            <a:r>
              <a:rPr lang="en-US" dirty="0"/>
              <a:t>Leadership (self-review required)</a:t>
            </a:r>
          </a:p>
          <a:p>
            <a:pPr lvl="1"/>
            <a:r>
              <a:rPr lang="en-US" dirty="0"/>
              <a:t>Team Member</a:t>
            </a:r>
          </a:p>
          <a:p>
            <a:r>
              <a:rPr lang="en-US" dirty="0"/>
              <a:t>Self Assessments (manager level and above)</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687" y="1355075"/>
            <a:ext cx="6737230" cy="646331"/>
          </a:xfrm>
          <a:prstGeom prst="rect">
            <a:avLst/>
          </a:prstGeom>
          <a:noFill/>
        </p:spPr>
        <p:txBody>
          <a:bodyPr wrap="square" rtlCol="0">
            <a:spAutoFit/>
          </a:bodyPr>
          <a:lstStyle/>
          <a:p>
            <a:pPr algn="ctr"/>
            <a:r>
              <a:rPr lang="en-US" sz="3600" b="1" dirty="0"/>
              <a:t>Team Member Competencies</a:t>
            </a:r>
          </a:p>
        </p:txBody>
      </p:sp>
      <p:sp>
        <p:nvSpPr>
          <p:cNvPr id="4" name="TextBox 3"/>
          <p:cNvSpPr txBox="1"/>
          <p:nvPr/>
        </p:nvSpPr>
        <p:spPr>
          <a:xfrm>
            <a:off x="1553378" y="1984075"/>
            <a:ext cx="6848749" cy="3970318"/>
          </a:xfrm>
          <a:prstGeom prst="rect">
            <a:avLst/>
          </a:prstGeom>
          <a:noFill/>
        </p:spPr>
        <p:txBody>
          <a:bodyPr wrap="square" rtlCol="0">
            <a:spAutoFit/>
          </a:bodyPr>
          <a:lstStyle/>
          <a:p>
            <a:pPr algn="ctr"/>
            <a:endParaRPr lang="en-US" dirty="0"/>
          </a:p>
          <a:p>
            <a:r>
              <a:rPr lang="en-US" b="1" u="sng" dirty="0"/>
              <a:t>Personal Competencies:</a:t>
            </a:r>
            <a:r>
              <a:rPr lang="en-US" b="1" dirty="0"/>
              <a:t>				</a:t>
            </a:r>
            <a:r>
              <a:rPr lang="en-US" b="1" u="sng" dirty="0"/>
              <a:t>Results Competencies:</a:t>
            </a:r>
            <a:endParaRPr lang="en-US" dirty="0"/>
          </a:p>
          <a:p>
            <a:r>
              <a:rPr lang="en-US" dirty="0"/>
              <a:t>Demonstrates Accountability			Quality </a:t>
            </a:r>
          </a:p>
          <a:p>
            <a:r>
              <a:rPr lang="en-US" dirty="0"/>
              <a:t>Knowledge 						Reliability</a:t>
            </a:r>
          </a:p>
          <a:p>
            <a:r>
              <a:rPr lang="en-US" dirty="0"/>
              <a:t>Initiative							Value</a:t>
            </a:r>
          </a:p>
          <a:p>
            <a:r>
              <a:rPr lang="en-US" dirty="0"/>
              <a:t>Resilient and Adaptable				Safety</a:t>
            </a:r>
          </a:p>
          <a:p>
            <a:r>
              <a:rPr lang="en-US" dirty="0"/>
              <a:t>Professionalism</a:t>
            </a:r>
          </a:p>
          <a:p>
            <a:endParaRPr lang="en-US" dirty="0"/>
          </a:p>
          <a:p>
            <a:endParaRPr lang="en-US" dirty="0"/>
          </a:p>
          <a:p>
            <a:r>
              <a:rPr lang="en-US" b="1" u="sng" dirty="0"/>
              <a:t>Team Competencies:</a:t>
            </a:r>
            <a:endParaRPr lang="en-US" dirty="0"/>
          </a:p>
          <a:p>
            <a:r>
              <a:rPr lang="en-US" dirty="0"/>
              <a:t>Teamwork</a:t>
            </a:r>
          </a:p>
          <a:p>
            <a:r>
              <a:rPr lang="en-US" dirty="0"/>
              <a:t>Development of self and others</a:t>
            </a:r>
          </a:p>
          <a:p>
            <a:r>
              <a:rPr lang="en-US" dirty="0"/>
              <a:t>Patient/Client Center Service </a:t>
            </a:r>
          </a:p>
          <a:p>
            <a:r>
              <a:rPr lang="en-US" dirty="0"/>
              <a:t>Communicates Effectively </a:t>
            </a:r>
          </a:p>
        </p:txBody>
      </p:sp>
      <p:pic>
        <p:nvPicPr>
          <p:cNvPr id="3074" name="Picture 2" descr="C:\Users\htwoguns\AppData\Local\Microsoft\Windows\Temporary Internet Files\Content.IE5\W0W6ABTY\1024px-Full_Spectrum_Team_Waving[1].jpg"/>
          <p:cNvPicPr>
            <a:picLocks noChangeAspect="1" noChangeArrowheads="1"/>
          </p:cNvPicPr>
          <p:nvPr/>
        </p:nvPicPr>
        <p:blipFill>
          <a:blip r:embed="rId2"/>
          <a:srcRect/>
          <a:stretch>
            <a:fillRect/>
          </a:stretch>
        </p:blipFill>
        <p:spPr bwMode="auto">
          <a:xfrm>
            <a:off x="4927293" y="3736848"/>
            <a:ext cx="3121152" cy="3121152"/>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687" y="1299990"/>
            <a:ext cx="6737230" cy="646331"/>
          </a:xfrm>
          <a:prstGeom prst="rect">
            <a:avLst/>
          </a:prstGeom>
          <a:noFill/>
        </p:spPr>
        <p:txBody>
          <a:bodyPr wrap="square" rtlCol="0">
            <a:spAutoFit/>
          </a:bodyPr>
          <a:lstStyle/>
          <a:p>
            <a:pPr algn="ctr"/>
            <a:r>
              <a:rPr lang="en-US" sz="3600" b="1" dirty="0"/>
              <a:t>Leadership Competencies</a:t>
            </a:r>
          </a:p>
        </p:txBody>
      </p:sp>
      <p:sp>
        <p:nvSpPr>
          <p:cNvPr id="4" name="TextBox 3"/>
          <p:cNvSpPr txBox="1"/>
          <p:nvPr/>
        </p:nvSpPr>
        <p:spPr>
          <a:xfrm>
            <a:off x="1652530" y="1984075"/>
            <a:ext cx="6749598" cy="3970318"/>
          </a:xfrm>
          <a:prstGeom prst="rect">
            <a:avLst/>
          </a:prstGeom>
          <a:noFill/>
        </p:spPr>
        <p:txBody>
          <a:bodyPr wrap="square" rtlCol="0">
            <a:spAutoFit/>
          </a:bodyPr>
          <a:lstStyle/>
          <a:p>
            <a:r>
              <a:rPr lang="en-US" b="1" u="sng" dirty="0"/>
              <a:t>Personal Leadership:</a:t>
            </a:r>
            <a:r>
              <a:rPr lang="en-US" b="1" dirty="0"/>
              <a:t>				</a:t>
            </a:r>
            <a:r>
              <a:rPr lang="en-US" b="1" u="sng" dirty="0"/>
              <a:t>Thought Leadership:</a:t>
            </a:r>
            <a:endParaRPr lang="en-US" dirty="0"/>
          </a:p>
          <a:p>
            <a:r>
              <a:rPr lang="en-US" dirty="0"/>
              <a:t>Resilient and Adaptable				Strategizes</a:t>
            </a:r>
          </a:p>
          <a:p>
            <a:r>
              <a:rPr lang="en-US" dirty="0"/>
              <a:t>Demonstrates Accountability 			Solves Problems</a:t>
            </a:r>
          </a:p>
          <a:p>
            <a:r>
              <a:rPr lang="en-US" dirty="0"/>
              <a:t>Demonstrates Courage</a:t>
            </a:r>
            <a:r>
              <a:rPr lang="en-US" b="1" dirty="0"/>
              <a:t>				</a:t>
            </a:r>
            <a:r>
              <a:rPr lang="en-US" dirty="0"/>
              <a:t>Innovates</a:t>
            </a:r>
          </a:p>
          <a:p>
            <a:endParaRPr lang="en-US" dirty="0"/>
          </a:p>
          <a:p>
            <a:endParaRPr lang="en-US" dirty="0"/>
          </a:p>
          <a:p>
            <a:r>
              <a:rPr lang="en-US" b="1" u="sng" dirty="0"/>
              <a:t>Team Leadership:</a:t>
            </a:r>
            <a:r>
              <a:rPr lang="en-US" b="1" dirty="0"/>
              <a:t>					</a:t>
            </a:r>
            <a:r>
              <a:rPr lang="en-US" b="1" u="sng" dirty="0"/>
              <a:t>Results Leadership:</a:t>
            </a:r>
            <a:endParaRPr lang="en-US" dirty="0"/>
          </a:p>
          <a:p>
            <a:r>
              <a:rPr lang="en-US" dirty="0"/>
              <a:t>Relates Well to Others				Manages Execution</a:t>
            </a:r>
          </a:p>
          <a:p>
            <a:r>
              <a:rPr lang="en-US" dirty="0"/>
              <a:t>Collaborates						Drives for Results</a:t>
            </a:r>
          </a:p>
          <a:p>
            <a:r>
              <a:rPr lang="en-US" dirty="0"/>
              <a:t>Communicates Effectively			Maximizes Value</a:t>
            </a:r>
          </a:p>
          <a:p>
            <a:r>
              <a:rPr lang="en-US" dirty="0"/>
              <a:t>Engages and Inspires				Safety</a:t>
            </a:r>
          </a:p>
          <a:p>
            <a:r>
              <a:rPr lang="en-US" dirty="0"/>
              <a:t>Manages Talent</a:t>
            </a:r>
          </a:p>
          <a:p>
            <a:r>
              <a:rPr lang="en-US" b="1" dirty="0"/>
              <a:t> </a:t>
            </a:r>
            <a:endParaRPr lang="en-US" dirty="0"/>
          </a:p>
          <a:p>
            <a:endParaRPr lang="en-US" dirty="0"/>
          </a:p>
        </p:txBody>
      </p:sp>
      <p:pic>
        <p:nvPicPr>
          <p:cNvPr id="2051" name="Picture 3" descr="C:\Users\htwoguns\AppData\Local\Microsoft\Windows\Temporary Internet Files\Content.IE5\WRVRJ06R\dreamstime_m_14281983-follow-the-leader[1].jpg"/>
          <p:cNvPicPr>
            <a:picLocks noChangeAspect="1" noChangeArrowheads="1"/>
          </p:cNvPicPr>
          <p:nvPr/>
        </p:nvPicPr>
        <p:blipFill>
          <a:blip r:embed="rId2"/>
          <a:srcRect/>
          <a:stretch>
            <a:fillRect/>
          </a:stretch>
        </p:blipFill>
        <p:spPr bwMode="auto">
          <a:xfrm>
            <a:off x="5835942" y="5042349"/>
            <a:ext cx="2511637" cy="1608836"/>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853" y="1682151"/>
            <a:ext cx="6866626" cy="646331"/>
          </a:xfrm>
          <a:prstGeom prst="rect">
            <a:avLst/>
          </a:prstGeom>
          <a:noFill/>
        </p:spPr>
        <p:txBody>
          <a:bodyPr wrap="square" rtlCol="0">
            <a:spAutoFit/>
          </a:bodyPr>
          <a:lstStyle/>
          <a:p>
            <a:r>
              <a:rPr lang="en-US" sz="3600" dirty="0"/>
              <a:t>Why do performance appraisals?</a:t>
            </a:r>
          </a:p>
        </p:txBody>
      </p:sp>
      <p:sp>
        <p:nvSpPr>
          <p:cNvPr id="3" name="TextBox 2"/>
          <p:cNvSpPr txBox="1"/>
          <p:nvPr/>
        </p:nvSpPr>
        <p:spPr>
          <a:xfrm>
            <a:off x="1578634" y="2648309"/>
            <a:ext cx="5727940" cy="3416320"/>
          </a:xfrm>
          <a:prstGeom prst="rect">
            <a:avLst/>
          </a:prstGeom>
          <a:noFill/>
        </p:spPr>
        <p:txBody>
          <a:bodyPr wrap="square" rtlCol="0">
            <a:spAutoFit/>
          </a:bodyPr>
          <a:lstStyle/>
          <a:p>
            <a:r>
              <a:rPr lang="en-US" dirty="0"/>
              <a:t>Performance appraisals allow the opportunity to: </a:t>
            </a:r>
          </a:p>
          <a:p>
            <a:endParaRPr lang="en-US" dirty="0"/>
          </a:p>
          <a:p>
            <a:pPr>
              <a:buFont typeface="Arial" pitchFamily="34" charset="0"/>
              <a:buChar char="•"/>
            </a:pPr>
            <a:r>
              <a:rPr lang="en-US" dirty="0"/>
              <a:t>  Provide constructive feedback</a:t>
            </a:r>
          </a:p>
          <a:p>
            <a:pPr>
              <a:buFont typeface="Arial" pitchFamily="34" charset="0"/>
              <a:buChar char="•"/>
            </a:pPr>
            <a:r>
              <a:rPr lang="en-US" dirty="0"/>
              <a:t>  </a:t>
            </a:r>
            <a:r>
              <a:rPr lang="en-US"/>
              <a:t>Provide recognition</a:t>
            </a:r>
            <a:endParaRPr lang="en-US" dirty="0"/>
          </a:p>
          <a:p>
            <a:pPr>
              <a:buFont typeface="Arial" pitchFamily="34" charset="0"/>
              <a:buChar char="•"/>
            </a:pPr>
            <a:r>
              <a:rPr lang="en-US" dirty="0"/>
              <a:t>  Support growth and development</a:t>
            </a:r>
          </a:p>
          <a:p>
            <a:pPr>
              <a:buFont typeface="Arial" pitchFamily="34" charset="0"/>
              <a:buChar char="•"/>
            </a:pPr>
            <a:r>
              <a:rPr lang="en-US" dirty="0"/>
              <a:t>  Improve performance</a:t>
            </a:r>
          </a:p>
          <a:p>
            <a:pPr lvl="1">
              <a:buFont typeface="Arial" pitchFamily="34" charset="0"/>
              <a:buChar char="•"/>
            </a:pPr>
            <a:r>
              <a:rPr lang="en-US" dirty="0"/>
              <a:t>  Increase productivity</a:t>
            </a:r>
          </a:p>
          <a:p>
            <a:pPr>
              <a:buFont typeface="Arial" pitchFamily="34" charset="0"/>
              <a:buChar char="•"/>
            </a:pPr>
            <a:r>
              <a:rPr lang="en-US" dirty="0"/>
              <a:t>  Increase communication</a:t>
            </a:r>
          </a:p>
          <a:p>
            <a:pPr lvl="1">
              <a:buFont typeface="Arial" pitchFamily="34" charset="0"/>
              <a:buChar char="•"/>
            </a:pPr>
            <a:r>
              <a:rPr lang="en-US" dirty="0"/>
              <a:t>  2-way dialogue</a:t>
            </a:r>
          </a:p>
          <a:p>
            <a:pPr>
              <a:buFont typeface="Arial" pitchFamily="34" charset="0"/>
              <a:buChar char="•"/>
            </a:pPr>
            <a:r>
              <a:rPr lang="en-US" dirty="0"/>
              <a:t>   Set Goals</a:t>
            </a:r>
          </a:p>
          <a:p>
            <a:pPr lvl="1">
              <a:buFont typeface="Arial" pitchFamily="34" charset="0"/>
              <a:buChar char="•"/>
            </a:pPr>
            <a:r>
              <a:rPr lang="en-US" dirty="0"/>
              <a:t>  Set priorities for individual and department</a:t>
            </a:r>
          </a:p>
          <a:p>
            <a:pPr lvl="1">
              <a:buFont typeface="Arial" pitchFamily="34" charset="0"/>
              <a:buChar char="•"/>
            </a:pPr>
            <a:endParaRPr lang="en-US" dirty="0"/>
          </a:p>
        </p:txBody>
      </p:sp>
      <p:pic>
        <p:nvPicPr>
          <p:cNvPr id="4100" name="Picture 4"/>
          <p:cNvPicPr>
            <a:picLocks noChangeAspect="1" noChangeArrowheads="1"/>
          </p:cNvPicPr>
          <p:nvPr/>
        </p:nvPicPr>
        <p:blipFill>
          <a:blip r:embed="rId2"/>
          <a:srcRect/>
          <a:stretch>
            <a:fillRect/>
          </a:stretch>
        </p:blipFill>
        <p:spPr bwMode="auto">
          <a:xfrm>
            <a:off x="6384266" y="4490655"/>
            <a:ext cx="2380171" cy="2016040"/>
          </a:xfrm>
          <a:prstGeom prst="rect">
            <a:avLst/>
          </a:prstGeom>
          <a:noFill/>
          <a:ln w="9525">
            <a:noFill/>
            <a:miter lim="800000"/>
            <a:headEnd/>
            <a:tailEnd/>
          </a:ln>
          <a:effectLst/>
        </p:spPr>
      </p:pic>
    </p:spTree>
    <p:extLst>
      <p:ext uri="{BB962C8B-B14F-4D97-AF65-F5344CB8AC3E}">
        <p14:creationId xmlns:p14="http://schemas.microsoft.com/office/powerpoint/2010/main" val="422522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181" y="1319843"/>
            <a:ext cx="7168551" cy="646331"/>
          </a:xfrm>
          <a:prstGeom prst="rect">
            <a:avLst/>
          </a:prstGeom>
          <a:noFill/>
        </p:spPr>
        <p:txBody>
          <a:bodyPr wrap="square" rtlCol="0">
            <a:spAutoFit/>
          </a:bodyPr>
          <a:lstStyle/>
          <a:p>
            <a:pPr algn="ctr"/>
            <a:r>
              <a:rPr lang="en-US" sz="3600" b="1" dirty="0"/>
              <a:t>Feedback Characteristics</a:t>
            </a:r>
          </a:p>
        </p:txBody>
      </p:sp>
      <p:sp>
        <p:nvSpPr>
          <p:cNvPr id="3" name="TextBox 2"/>
          <p:cNvSpPr txBox="1"/>
          <p:nvPr/>
        </p:nvSpPr>
        <p:spPr>
          <a:xfrm>
            <a:off x="2038120" y="1966174"/>
            <a:ext cx="5924060" cy="4801314"/>
          </a:xfrm>
          <a:prstGeom prst="rect">
            <a:avLst/>
          </a:prstGeom>
          <a:noFill/>
        </p:spPr>
        <p:txBody>
          <a:bodyPr wrap="square" rtlCol="0">
            <a:spAutoFit/>
          </a:bodyPr>
          <a:lstStyle/>
          <a:p>
            <a:r>
              <a:rPr lang="en-US" b="1" dirty="0"/>
              <a:t>Constructive feedback</a:t>
            </a:r>
            <a:r>
              <a:rPr lang="en-US" dirty="0"/>
              <a:t>:			</a:t>
            </a:r>
            <a:r>
              <a:rPr lang="en-US" b="1" dirty="0"/>
              <a:t>Destructive feeback:</a:t>
            </a:r>
            <a:endParaRPr lang="en-US" dirty="0"/>
          </a:p>
          <a:p>
            <a:r>
              <a:rPr lang="en-US" dirty="0"/>
              <a:t>Specific						Accusatory</a:t>
            </a:r>
          </a:p>
          <a:p>
            <a:r>
              <a:rPr lang="en-US" dirty="0"/>
              <a:t>Honest						Personal</a:t>
            </a:r>
          </a:p>
          <a:p>
            <a:r>
              <a:rPr lang="en-US" dirty="0"/>
              <a:t>Timely						Judgmental</a:t>
            </a:r>
          </a:p>
          <a:p>
            <a:r>
              <a:rPr lang="en-US" dirty="0"/>
              <a:t>Objective						Subjective</a:t>
            </a:r>
          </a:p>
          <a:p>
            <a:r>
              <a:rPr lang="en-US" dirty="0"/>
              <a:t>Ongoing						Unhelpful</a:t>
            </a:r>
          </a:p>
          <a:p>
            <a:r>
              <a:rPr lang="en-US" dirty="0"/>
              <a:t>Supportive					Vague</a:t>
            </a:r>
          </a:p>
          <a:p>
            <a:endParaRPr lang="en-US" dirty="0"/>
          </a:p>
          <a:p>
            <a:r>
              <a:rPr lang="en-US" b="1" dirty="0"/>
              <a:t>Examples:</a:t>
            </a:r>
          </a:p>
          <a:p>
            <a:r>
              <a:rPr lang="en-US" dirty="0"/>
              <a:t>You always give great customer service.</a:t>
            </a:r>
          </a:p>
          <a:p>
            <a:endParaRPr lang="en-US" dirty="0"/>
          </a:p>
          <a:p>
            <a:r>
              <a:rPr lang="en-US" dirty="0"/>
              <a:t>You provide excellent customer service as proven in the 5 customer survey responses that were received.  Thank you for going above and beyond, for listening to the concerns of our patients and taking action to resolve any problems quickly.</a:t>
            </a:r>
          </a:p>
          <a:p>
            <a:endParaRPr lang="en-US" dirty="0"/>
          </a:p>
        </p:txBody>
      </p:sp>
      <p:pic>
        <p:nvPicPr>
          <p:cNvPr id="5122" name="Picture 2" descr="C:\Users\htwoguns\AppData\Local\Microsoft\Windows\Temporary Internet Files\Content.IE5\WRVRJ06R\fuera[1].jpg"/>
          <p:cNvPicPr>
            <a:picLocks noChangeAspect="1" noChangeArrowheads="1"/>
          </p:cNvPicPr>
          <p:nvPr/>
        </p:nvPicPr>
        <p:blipFill>
          <a:blip r:embed="rId2"/>
          <a:srcRect/>
          <a:stretch>
            <a:fillRect/>
          </a:stretch>
        </p:blipFill>
        <p:spPr bwMode="auto">
          <a:xfrm>
            <a:off x="6728604" y="2294626"/>
            <a:ext cx="1781354" cy="2182483"/>
          </a:xfrm>
          <a:prstGeom prst="rect">
            <a:avLst/>
          </a:prstGeom>
          <a:noFill/>
        </p:spPr>
      </p:pic>
      <p:pic>
        <p:nvPicPr>
          <p:cNvPr id="5123" name="Picture 3" descr="C:\Users\htwoguns\AppData\Local\Microsoft\Windows\Temporary Internet Files\Content.IE5\MGPQQMU7\coaching[1].jpg"/>
          <p:cNvPicPr>
            <a:picLocks noChangeAspect="1" noChangeArrowheads="1"/>
          </p:cNvPicPr>
          <p:nvPr/>
        </p:nvPicPr>
        <p:blipFill>
          <a:blip r:embed="rId3"/>
          <a:srcRect/>
          <a:stretch>
            <a:fillRect/>
          </a:stretch>
        </p:blipFill>
        <p:spPr bwMode="auto">
          <a:xfrm>
            <a:off x="301925" y="2130724"/>
            <a:ext cx="1736195" cy="2044461"/>
          </a:xfrm>
          <a:prstGeom prst="rect">
            <a:avLst/>
          </a:prstGeom>
          <a:noFill/>
        </p:spPr>
      </p:pic>
    </p:spTree>
    <p:extLst>
      <p:ext uri="{BB962C8B-B14F-4D97-AF65-F5344CB8AC3E}">
        <p14:creationId xmlns:p14="http://schemas.microsoft.com/office/powerpoint/2010/main" val="422522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796" y="1423358"/>
            <a:ext cx="7349706" cy="646331"/>
          </a:xfrm>
          <a:prstGeom prst="rect">
            <a:avLst/>
          </a:prstGeom>
          <a:noFill/>
        </p:spPr>
        <p:txBody>
          <a:bodyPr wrap="square" rtlCol="0">
            <a:spAutoFit/>
          </a:bodyPr>
          <a:lstStyle/>
          <a:p>
            <a:pPr algn="ctr"/>
            <a:r>
              <a:rPr lang="en-US" sz="3600" dirty="0"/>
              <a:t>leader Responsibility</a:t>
            </a:r>
          </a:p>
        </p:txBody>
      </p:sp>
      <p:sp>
        <p:nvSpPr>
          <p:cNvPr id="3" name="TextBox 2"/>
          <p:cNvSpPr txBox="1"/>
          <p:nvPr/>
        </p:nvSpPr>
        <p:spPr>
          <a:xfrm>
            <a:off x="1259457" y="2337758"/>
            <a:ext cx="6901132" cy="3693319"/>
          </a:xfrm>
          <a:prstGeom prst="rect">
            <a:avLst/>
          </a:prstGeom>
          <a:noFill/>
        </p:spPr>
        <p:txBody>
          <a:bodyPr wrap="square" rtlCol="0">
            <a:spAutoFit/>
          </a:bodyPr>
          <a:lstStyle/>
          <a:p>
            <a:r>
              <a:rPr lang="en-US" dirty="0"/>
              <a:t>It is the leaders responsibility to provide effective, constructive and timely feedback (good or bad).   Most leaders struggle with this responsibility.  It takes courage, ability to assess, effective communication, etc.</a:t>
            </a:r>
          </a:p>
          <a:p>
            <a:endParaRPr lang="en-US" dirty="0"/>
          </a:p>
          <a:p>
            <a:r>
              <a:rPr lang="en-US" dirty="0"/>
              <a:t>Learning how to give constructive feedback can be achieved through:</a:t>
            </a:r>
          </a:p>
          <a:p>
            <a:pPr>
              <a:buFont typeface="Arial" pitchFamily="34" charset="0"/>
              <a:buChar char="•"/>
            </a:pPr>
            <a:r>
              <a:rPr lang="en-US" dirty="0"/>
              <a:t>  Asking open-ended questions.</a:t>
            </a:r>
          </a:p>
          <a:p>
            <a:pPr>
              <a:buFont typeface="Arial" pitchFamily="34" charset="0"/>
              <a:buChar char="•"/>
            </a:pPr>
            <a:r>
              <a:rPr lang="en-US" dirty="0"/>
              <a:t>  Being intentional and thoughtful in your communication.</a:t>
            </a:r>
          </a:p>
          <a:p>
            <a:pPr>
              <a:buFont typeface="Arial" pitchFamily="34" charset="0"/>
              <a:buChar char="•"/>
            </a:pPr>
            <a:r>
              <a:rPr lang="en-US" dirty="0"/>
              <a:t>  Taking time to plan and think about what you want to say.</a:t>
            </a:r>
          </a:p>
          <a:p>
            <a:pPr>
              <a:buFont typeface="Arial" pitchFamily="34" charset="0"/>
              <a:buChar char="•"/>
            </a:pPr>
            <a:r>
              <a:rPr lang="en-US" dirty="0"/>
              <a:t>  Listening to what others have to say.</a:t>
            </a:r>
          </a:p>
          <a:p>
            <a:pPr>
              <a:buFont typeface="Arial" pitchFamily="34" charset="0"/>
              <a:buChar char="•"/>
            </a:pPr>
            <a:r>
              <a:rPr lang="en-US" dirty="0"/>
              <a:t>  Viewing feedback as a gift.</a:t>
            </a:r>
          </a:p>
          <a:p>
            <a:pPr lvl="1"/>
            <a:endParaRPr lang="en-US" dirty="0"/>
          </a:p>
          <a:p>
            <a:pPr lvl="1"/>
            <a:r>
              <a:rPr lang="en-US" dirty="0"/>
              <a:t>	When you know better, you do better!</a:t>
            </a:r>
          </a:p>
        </p:txBody>
      </p:sp>
    </p:spTree>
    <p:extLst>
      <p:ext uri="{BB962C8B-B14F-4D97-AF65-F5344CB8AC3E}">
        <p14:creationId xmlns:p14="http://schemas.microsoft.com/office/powerpoint/2010/main" val="422522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TotalTime>
  <Words>951</Words>
  <Application>Microsoft Office PowerPoint</Application>
  <PresentationFormat>On-screen Show (4:3)</PresentationFormat>
  <Paragraphs>226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Consequences of Ineffective Performance Appraisals.</vt:lpstr>
      <vt:lpstr>PowerPoint Presentation</vt:lpstr>
      <vt:lpstr>PowerPoint Presentation</vt:lpstr>
      <vt:lpstr>PowerPoint Presentation</vt:lpstr>
      <vt:lpstr>PowerPoint Presentation</vt:lpstr>
      <vt:lpstr>PowerPoint Presentation</vt:lpstr>
    </vt:vector>
  </TitlesOfParts>
  <Company>THA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dc:title>
  <dc:creator>Jenn Graham</dc:creator>
  <cp:lastModifiedBy>Heidi Twoguns</cp:lastModifiedBy>
  <cp:revision>118</cp:revision>
  <dcterms:created xsi:type="dcterms:W3CDTF">2013-05-30T13:56:48Z</dcterms:created>
  <dcterms:modified xsi:type="dcterms:W3CDTF">2020-02-28T15:52:46Z</dcterms:modified>
</cp:coreProperties>
</file>